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630" r:id="rId3"/>
    <p:sldId id="576" r:id="rId4"/>
    <p:sldId id="651" r:id="rId5"/>
    <p:sldId id="669" r:id="rId6"/>
    <p:sldId id="659" r:id="rId7"/>
    <p:sldId id="664" r:id="rId8"/>
    <p:sldId id="663" r:id="rId9"/>
    <p:sldId id="514" r:id="rId10"/>
    <p:sldId id="678" r:id="rId11"/>
    <p:sldId id="672" r:id="rId12"/>
    <p:sldId id="673" r:id="rId13"/>
    <p:sldId id="674" r:id="rId14"/>
    <p:sldId id="621" r:id="rId15"/>
    <p:sldId id="665" r:id="rId16"/>
    <p:sldId id="685" r:id="rId17"/>
    <p:sldId id="675" r:id="rId18"/>
    <p:sldId id="680" r:id="rId19"/>
    <p:sldId id="681" r:id="rId20"/>
    <p:sldId id="682" r:id="rId21"/>
    <p:sldId id="683" r:id="rId22"/>
    <p:sldId id="684" r:id="rId23"/>
    <p:sldId id="677"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87581880730831E-2"/>
          <c:y val="0.18344514164645079"/>
          <c:w val="0.83553778524914391"/>
          <c:h val="0.64108985229728421"/>
        </c:manualLayout>
      </c:layout>
      <c:barChart>
        <c:barDir val="col"/>
        <c:grouping val="stacked"/>
        <c:varyColors val="0"/>
        <c:ser>
          <c:idx val="1"/>
          <c:order val="0"/>
          <c:tx>
            <c:v>Single Family Units</c:v>
          </c:tx>
          <c:spPr>
            <a:solidFill>
              <a:srgbClr val="233F94"/>
            </a:solidFill>
            <a:ln w="38100">
              <a:solidFill>
                <a:srgbClr val="233F94"/>
              </a:solidFill>
            </a:ln>
          </c:spPr>
          <c:invertIfNegative val="0"/>
          <c:dPt>
            <c:idx val="50"/>
            <c:invertIfNegative val="0"/>
            <c:bubble3D val="0"/>
            <c:spPr>
              <a:solidFill>
                <a:srgbClr val="00B0F0"/>
              </a:solidFill>
              <a:ln w="38100">
                <a:solidFill>
                  <a:srgbClr val="233F94"/>
                </a:solidFill>
              </a:ln>
            </c:spPr>
            <c:extLst>
              <c:ext xmlns:c16="http://schemas.microsoft.com/office/drawing/2014/chart" uri="{C3380CC4-5D6E-409C-BE32-E72D297353CC}">
                <c16:uniqueId val="{00000001-0EF3-4EF7-8B57-3CF69CCCA5E6}"/>
              </c:ext>
            </c:extLst>
          </c:dPt>
          <c:cat>
            <c:strRef>
              <c:f>'[PermitData-HO.xlsx]AnnualHousingPermits_NH'!$B$29:$B$71</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strCache>
            </c:strRef>
          </c:cat>
          <c:val>
            <c:numRef>
              <c:f>'[PermitData-HO.xlsx]AnnualHousingPermits_NH'!$G$29:$G$71</c:f>
              <c:numCache>
                <c:formatCode>#,##0</c:formatCode>
                <c:ptCount val="43"/>
                <c:pt idx="0">
                  <c:v>3678</c:v>
                </c:pt>
                <c:pt idx="1">
                  <c:v>2969</c:v>
                </c:pt>
                <c:pt idx="2">
                  <c:v>3042</c:v>
                </c:pt>
                <c:pt idx="3">
                  <c:v>5324</c:v>
                </c:pt>
                <c:pt idx="4">
                  <c:v>7212</c:v>
                </c:pt>
                <c:pt idx="5">
                  <c:v>10500</c:v>
                </c:pt>
                <c:pt idx="6">
                  <c:v>12273</c:v>
                </c:pt>
                <c:pt idx="7">
                  <c:v>10878</c:v>
                </c:pt>
                <c:pt idx="8">
                  <c:v>7714</c:v>
                </c:pt>
                <c:pt idx="9">
                  <c:v>5537</c:v>
                </c:pt>
                <c:pt idx="10">
                  <c:v>3439</c:v>
                </c:pt>
                <c:pt idx="11">
                  <c:v>3311</c:v>
                </c:pt>
                <c:pt idx="12">
                  <c:v>3652</c:v>
                </c:pt>
                <c:pt idx="13">
                  <c:v>3724</c:v>
                </c:pt>
                <c:pt idx="14">
                  <c:v>4130</c:v>
                </c:pt>
                <c:pt idx="15">
                  <c:v>4105</c:v>
                </c:pt>
                <c:pt idx="16">
                  <c:v>4233</c:v>
                </c:pt>
                <c:pt idx="17">
                  <c:v>4598</c:v>
                </c:pt>
                <c:pt idx="18">
                  <c:v>5310</c:v>
                </c:pt>
                <c:pt idx="19">
                  <c:v>5696</c:v>
                </c:pt>
                <c:pt idx="20">
                  <c:v>6097</c:v>
                </c:pt>
                <c:pt idx="21">
                  <c:v>5910</c:v>
                </c:pt>
                <c:pt idx="22">
                  <c:v>6754</c:v>
                </c:pt>
                <c:pt idx="23">
                  <c:v>6583</c:v>
                </c:pt>
                <c:pt idx="24">
                  <c:v>7002</c:v>
                </c:pt>
                <c:pt idx="25">
                  <c:v>6432</c:v>
                </c:pt>
                <c:pt idx="26">
                  <c:v>4826</c:v>
                </c:pt>
                <c:pt idx="27">
                  <c:v>3772</c:v>
                </c:pt>
                <c:pt idx="28">
                  <c:v>2333</c:v>
                </c:pt>
                <c:pt idx="29">
                  <c:v>1662</c:v>
                </c:pt>
                <c:pt idx="30">
                  <c:v>1890</c:v>
                </c:pt>
                <c:pt idx="31">
                  <c:v>1606</c:v>
                </c:pt>
                <c:pt idx="32">
                  <c:v>1682</c:v>
                </c:pt>
                <c:pt idx="33">
                  <c:v>2136</c:v>
                </c:pt>
                <c:pt idx="34">
                  <c:v>2190</c:v>
                </c:pt>
                <c:pt idx="35">
                  <c:v>2424</c:v>
                </c:pt>
                <c:pt idx="36">
                  <c:v>2680</c:v>
                </c:pt>
                <c:pt idx="37">
                  <c:v>2711</c:v>
                </c:pt>
                <c:pt idx="38">
                  <c:v>2710</c:v>
                </c:pt>
                <c:pt idx="39">
                  <c:v>2746</c:v>
                </c:pt>
                <c:pt idx="40">
                  <c:v>3033</c:v>
                </c:pt>
                <c:pt idx="41">
                  <c:v>3426</c:v>
                </c:pt>
                <c:pt idx="42">
                  <c:v>3129</c:v>
                </c:pt>
              </c:numCache>
            </c:numRef>
          </c:val>
          <c:extLst>
            <c:ext xmlns:c16="http://schemas.microsoft.com/office/drawing/2014/chart" uri="{C3380CC4-5D6E-409C-BE32-E72D297353CC}">
              <c16:uniqueId val="{00000002-0EF3-4EF7-8B57-3CF69CCCA5E6}"/>
            </c:ext>
          </c:extLst>
        </c:ser>
        <c:ser>
          <c:idx val="0"/>
          <c:order val="1"/>
          <c:tx>
            <c:v>Units in 2-unit Sturctures</c:v>
          </c:tx>
          <c:spPr>
            <a:solidFill>
              <a:srgbClr val="00B0F0"/>
            </a:solidFill>
            <a:ln w="38100">
              <a:solidFill>
                <a:srgbClr val="00B0F0"/>
              </a:solidFill>
            </a:ln>
          </c:spPr>
          <c:invertIfNegative val="0"/>
          <c:cat>
            <c:strRef>
              <c:f>'[PermitData-HO.xlsx]AnnualHousingPermits_NH'!$B$29:$B$71</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strCache>
            </c:strRef>
          </c:cat>
          <c:val>
            <c:numRef>
              <c:f>'[PermitData-HO.xlsx]AnnualHousingPermits_NH'!$J$29:$J$71</c:f>
              <c:numCache>
                <c:formatCode>#,##0</c:formatCode>
                <c:ptCount val="43"/>
                <c:pt idx="0">
                  <c:v>248</c:v>
                </c:pt>
                <c:pt idx="1">
                  <c:v>316</c:v>
                </c:pt>
                <c:pt idx="2">
                  <c:v>186</c:v>
                </c:pt>
                <c:pt idx="3">
                  <c:v>446</c:v>
                </c:pt>
                <c:pt idx="4">
                  <c:v>724</c:v>
                </c:pt>
                <c:pt idx="5">
                  <c:v>1060</c:v>
                </c:pt>
                <c:pt idx="6">
                  <c:v>1570</c:v>
                </c:pt>
                <c:pt idx="7">
                  <c:v>1104</c:v>
                </c:pt>
                <c:pt idx="8">
                  <c:v>668</c:v>
                </c:pt>
                <c:pt idx="9">
                  <c:v>350</c:v>
                </c:pt>
                <c:pt idx="10">
                  <c:v>138</c:v>
                </c:pt>
                <c:pt idx="11">
                  <c:v>40</c:v>
                </c:pt>
                <c:pt idx="12">
                  <c:v>54</c:v>
                </c:pt>
                <c:pt idx="13">
                  <c:v>52</c:v>
                </c:pt>
                <c:pt idx="14">
                  <c:v>126</c:v>
                </c:pt>
                <c:pt idx="15">
                  <c:v>48</c:v>
                </c:pt>
                <c:pt idx="16">
                  <c:v>88</c:v>
                </c:pt>
                <c:pt idx="17">
                  <c:v>78</c:v>
                </c:pt>
                <c:pt idx="18">
                  <c:v>118</c:v>
                </c:pt>
                <c:pt idx="19">
                  <c:v>146</c:v>
                </c:pt>
                <c:pt idx="20">
                  <c:v>150</c:v>
                </c:pt>
                <c:pt idx="21">
                  <c:v>118</c:v>
                </c:pt>
                <c:pt idx="22">
                  <c:v>242</c:v>
                </c:pt>
                <c:pt idx="23">
                  <c:v>320</c:v>
                </c:pt>
                <c:pt idx="24">
                  <c:v>298</c:v>
                </c:pt>
                <c:pt idx="25">
                  <c:v>254</c:v>
                </c:pt>
                <c:pt idx="26">
                  <c:v>170</c:v>
                </c:pt>
                <c:pt idx="27">
                  <c:v>110</c:v>
                </c:pt>
                <c:pt idx="28">
                  <c:v>92</c:v>
                </c:pt>
                <c:pt idx="29">
                  <c:v>46</c:v>
                </c:pt>
                <c:pt idx="30">
                  <c:v>64</c:v>
                </c:pt>
                <c:pt idx="31">
                  <c:v>206</c:v>
                </c:pt>
                <c:pt idx="32">
                  <c:v>90</c:v>
                </c:pt>
                <c:pt idx="33">
                  <c:v>76</c:v>
                </c:pt>
                <c:pt idx="34">
                  <c:v>96</c:v>
                </c:pt>
                <c:pt idx="35">
                  <c:v>78</c:v>
                </c:pt>
                <c:pt idx="36">
                  <c:v>136</c:v>
                </c:pt>
                <c:pt idx="37">
                  <c:v>144</c:v>
                </c:pt>
                <c:pt idx="38">
                  <c:v>196</c:v>
                </c:pt>
                <c:pt idx="39">
                  <c:v>192</c:v>
                </c:pt>
                <c:pt idx="40">
                  <c:v>170</c:v>
                </c:pt>
                <c:pt idx="41">
                  <c:v>132</c:v>
                </c:pt>
                <c:pt idx="42">
                  <c:v>184</c:v>
                </c:pt>
              </c:numCache>
            </c:numRef>
          </c:val>
          <c:extLst>
            <c:ext xmlns:c16="http://schemas.microsoft.com/office/drawing/2014/chart" uri="{C3380CC4-5D6E-409C-BE32-E72D297353CC}">
              <c16:uniqueId val="{00000003-0EF3-4EF7-8B57-3CF69CCCA5E6}"/>
            </c:ext>
          </c:extLst>
        </c:ser>
        <c:ser>
          <c:idx val="2"/>
          <c:order val="2"/>
          <c:tx>
            <c:v>Units in 3-and4-unit MF Structure</c:v>
          </c:tx>
          <c:spPr>
            <a:solidFill>
              <a:srgbClr val="92D050"/>
            </a:solidFill>
            <a:ln w="38100">
              <a:solidFill>
                <a:srgbClr val="92D050"/>
              </a:solidFill>
            </a:ln>
          </c:spPr>
          <c:invertIfNegative val="0"/>
          <c:cat>
            <c:strRef>
              <c:f>'[PermitData-HO.xlsx]AnnualHousingPermits_NH'!$B$29:$B$71</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strCache>
            </c:strRef>
          </c:cat>
          <c:val>
            <c:numRef>
              <c:f>'[PermitData-HO.xlsx]AnnualHousingPermits_NH'!$P$29:$P$71</c:f>
              <c:numCache>
                <c:formatCode>#,##0</c:formatCode>
                <c:ptCount val="43"/>
                <c:pt idx="0">
                  <c:v>167</c:v>
                </c:pt>
                <c:pt idx="1">
                  <c:v>176</c:v>
                </c:pt>
                <c:pt idx="2">
                  <c:v>127</c:v>
                </c:pt>
                <c:pt idx="3">
                  <c:v>153</c:v>
                </c:pt>
                <c:pt idx="4">
                  <c:v>337</c:v>
                </c:pt>
                <c:pt idx="5">
                  <c:v>694</c:v>
                </c:pt>
                <c:pt idx="6">
                  <c:v>1046</c:v>
                </c:pt>
                <c:pt idx="7">
                  <c:v>664</c:v>
                </c:pt>
                <c:pt idx="8">
                  <c:v>716</c:v>
                </c:pt>
                <c:pt idx="9">
                  <c:v>221</c:v>
                </c:pt>
                <c:pt idx="10">
                  <c:v>57</c:v>
                </c:pt>
                <c:pt idx="11">
                  <c:v>49</c:v>
                </c:pt>
                <c:pt idx="12">
                  <c:v>46</c:v>
                </c:pt>
                <c:pt idx="13">
                  <c:v>39</c:v>
                </c:pt>
                <c:pt idx="14">
                  <c:v>65</c:v>
                </c:pt>
                <c:pt idx="15">
                  <c:v>40</c:v>
                </c:pt>
                <c:pt idx="16">
                  <c:v>36</c:v>
                </c:pt>
                <c:pt idx="17">
                  <c:v>107</c:v>
                </c:pt>
                <c:pt idx="18">
                  <c:v>136</c:v>
                </c:pt>
                <c:pt idx="19">
                  <c:v>119</c:v>
                </c:pt>
                <c:pt idx="20">
                  <c:v>45</c:v>
                </c:pt>
                <c:pt idx="21">
                  <c:v>74</c:v>
                </c:pt>
                <c:pt idx="22">
                  <c:v>213</c:v>
                </c:pt>
                <c:pt idx="23">
                  <c:v>226</c:v>
                </c:pt>
                <c:pt idx="24">
                  <c:v>169</c:v>
                </c:pt>
                <c:pt idx="25">
                  <c:v>148</c:v>
                </c:pt>
                <c:pt idx="26">
                  <c:v>139</c:v>
                </c:pt>
                <c:pt idx="27">
                  <c:v>70</c:v>
                </c:pt>
                <c:pt idx="28">
                  <c:v>66</c:v>
                </c:pt>
                <c:pt idx="29">
                  <c:v>185</c:v>
                </c:pt>
                <c:pt idx="30">
                  <c:v>133</c:v>
                </c:pt>
                <c:pt idx="31">
                  <c:v>61</c:v>
                </c:pt>
                <c:pt idx="32">
                  <c:v>43</c:v>
                </c:pt>
                <c:pt idx="33">
                  <c:v>82</c:v>
                </c:pt>
                <c:pt idx="34">
                  <c:v>63</c:v>
                </c:pt>
                <c:pt idx="35">
                  <c:v>45</c:v>
                </c:pt>
                <c:pt idx="36">
                  <c:v>70</c:v>
                </c:pt>
                <c:pt idx="37">
                  <c:v>55</c:v>
                </c:pt>
                <c:pt idx="38">
                  <c:v>75</c:v>
                </c:pt>
                <c:pt idx="39">
                  <c:v>38</c:v>
                </c:pt>
                <c:pt idx="40">
                  <c:v>109</c:v>
                </c:pt>
                <c:pt idx="41">
                  <c:v>141</c:v>
                </c:pt>
                <c:pt idx="42">
                  <c:v>154</c:v>
                </c:pt>
              </c:numCache>
            </c:numRef>
          </c:val>
          <c:extLst>
            <c:ext xmlns:c16="http://schemas.microsoft.com/office/drawing/2014/chart" uri="{C3380CC4-5D6E-409C-BE32-E72D297353CC}">
              <c16:uniqueId val="{00000004-0EF3-4EF7-8B57-3CF69CCCA5E6}"/>
            </c:ext>
          </c:extLst>
        </c:ser>
        <c:ser>
          <c:idx val="3"/>
          <c:order val="3"/>
          <c:tx>
            <c:v>Units in 5+ Unit MF Structures</c:v>
          </c:tx>
          <c:spPr>
            <a:solidFill>
              <a:srgbClr val="FFC000"/>
            </a:solidFill>
            <a:ln w="38100">
              <a:solidFill>
                <a:srgbClr val="F9A31F"/>
              </a:solidFill>
            </a:ln>
            <a:effectLst/>
          </c:spPr>
          <c:invertIfNegative val="0"/>
          <c:cat>
            <c:strRef>
              <c:f>'[PermitData-HO.xlsx]AnnualHousingPermits_NH'!$B$29:$B$71</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strCache>
            </c:strRef>
          </c:cat>
          <c:val>
            <c:numRef>
              <c:f>'[PermitData-HO.xlsx]AnnualHousingPermits_NH'!$S$29:$S$71</c:f>
              <c:numCache>
                <c:formatCode>#,##0</c:formatCode>
                <c:ptCount val="43"/>
                <c:pt idx="0">
                  <c:v>1185</c:v>
                </c:pt>
                <c:pt idx="1">
                  <c:v>907</c:v>
                </c:pt>
                <c:pt idx="2">
                  <c:v>1153</c:v>
                </c:pt>
                <c:pt idx="3">
                  <c:v>1804</c:v>
                </c:pt>
                <c:pt idx="4">
                  <c:v>2778</c:v>
                </c:pt>
                <c:pt idx="5">
                  <c:v>5515</c:v>
                </c:pt>
                <c:pt idx="6">
                  <c:v>3126</c:v>
                </c:pt>
                <c:pt idx="7">
                  <c:v>1918</c:v>
                </c:pt>
                <c:pt idx="8">
                  <c:v>2594</c:v>
                </c:pt>
                <c:pt idx="9">
                  <c:v>1152</c:v>
                </c:pt>
                <c:pt idx="10">
                  <c:v>492</c:v>
                </c:pt>
                <c:pt idx="11">
                  <c:v>88</c:v>
                </c:pt>
                <c:pt idx="12">
                  <c:v>260</c:v>
                </c:pt>
                <c:pt idx="13">
                  <c:v>376</c:v>
                </c:pt>
                <c:pt idx="14">
                  <c:v>346</c:v>
                </c:pt>
                <c:pt idx="15">
                  <c:v>230</c:v>
                </c:pt>
                <c:pt idx="16">
                  <c:v>569</c:v>
                </c:pt>
                <c:pt idx="17">
                  <c:v>621</c:v>
                </c:pt>
                <c:pt idx="18">
                  <c:v>207</c:v>
                </c:pt>
                <c:pt idx="19">
                  <c:v>365</c:v>
                </c:pt>
                <c:pt idx="20">
                  <c:v>388</c:v>
                </c:pt>
                <c:pt idx="21">
                  <c:v>522</c:v>
                </c:pt>
                <c:pt idx="22">
                  <c:v>1499</c:v>
                </c:pt>
                <c:pt idx="23">
                  <c:v>1512</c:v>
                </c:pt>
                <c:pt idx="24">
                  <c:v>1184</c:v>
                </c:pt>
                <c:pt idx="25">
                  <c:v>752</c:v>
                </c:pt>
                <c:pt idx="26">
                  <c:v>542</c:v>
                </c:pt>
                <c:pt idx="27">
                  <c:v>609</c:v>
                </c:pt>
                <c:pt idx="28">
                  <c:v>743</c:v>
                </c:pt>
                <c:pt idx="29">
                  <c:v>394</c:v>
                </c:pt>
                <c:pt idx="30">
                  <c:v>583</c:v>
                </c:pt>
                <c:pt idx="31">
                  <c:v>473</c:v>
                </c:pt>
                <c:pt idx="32">
                  <c:v>481</c:v>
                </c:pt>
                <c:pt idx="33">
                  <c:v>494</c:v>
                </c:pt>
                <c:pt idx="34">
                  <c:v>1056</c:v>
                </c:pt>
                <c:pt idx="35">
                  <c:v>1216</c:v>
                </c:pt>
                <c:pt idx="36">
                  <c:v>910</c:v>
                </c:pt>
                <c:pt idx="37">
                  <c:v>715</c:v>
                </c:pt>
                <c:pt idx="38">
                  <c:v>1464</c:v>
                </c:pt>
                <c:pt idx="39">
                  <c:v>1767</c:v>
                </c:pt>
                <c:pt idx="40">
                  <c:v>1008</c:v>
                </c:pt>
                <c:pt idx="41">
                  <c:v>1193</c:v>
                </c:pt>
                <c:pt idx="42">
                  <c:v>1316</c:v>
                </c:pt>
              </c:numCache>
            </c:numRef>
          </c:val>
          <c:extLst>
            <c:ext xmlns:c16="http://schemas.microsoft.com/office/drawing/2014/chart" uri="{C3380CC4-5D6E-409C-BE32-E72D297353CC}">
              <c16:uniqueId val="{00000005-0EF3-4EF7-8B57-3CF69CCCA5E6}"/>
            </c:ext>
          </c:extLst>
        </c:ser>
        <c:dLbls>
          <c:showLegendKey val="0"/>
          <c:showVal val="0"/>
          <c:showCatName val="0"/>
          <c:showSerName val="0"/>
          <c:showPercent val="0"/>
          <c:showBubbleSize val="0"/>
        </c:dLbls>
        <c:gapWidth val="150"/>
        <c:overlap val="100"/>
        <c:axId val="257481344"/>
        <c:axId val="258089344"/>
      </c:barChart>
      <c:catAx>
        <c:axId val="257481344"/>
        <c:scaling>
          <c:orientation val="minMax"/>
        </c:scaling>
        <c:delete val="0"/>
        <c:axPos val="b"/>
        <c:numFmt formatCode="General" sourceLinked="1"/>
        <c:majorTickMark val="out"/>
        <c:minorTickMark val="none"/>
        <c:tickLblPos val="nextTo"/>
        <c:spPr>
          <a:ln w="3175">
            <a:noFill/>
            <a:prstDash val="solid"/>
          </a:ln>
        </c:spPr>
        <c:txPr>
          <a:bodyPr rot="-5400000" vert="horz"/>
          <a:lstStyle/>
          <a:p>
            <a:pPr>
              <a:defRPr sz="1400" b="0" i="0" u="none" strike="noStrike" baseline="0">
                <a:solidFill>
                  <a:srgbClr val="000000"/>
                </a:solidFill>
                <a:latin typeface="Arial" panose="020B0604020202020204" pitchFamily="34" charset="0"/>
                <a:ea typeface="Verdana" panose="020B0604030504040204" pitchFamily="34" charset="0"/>
                <a:cs typeface="Arial" panose="020B0604020202020204" pitchFamily="34" charset="0"/>
              </a:defRPr>
            </a:pPr>
            <a:endParaRPr lang="en-US"/>
          </a:p>
        </c:txPr>
        <c:crossAx val="258089344"/>
        <c:crosses val="autoZero"/>
        <c:auto val="1"/>
        <c:lblAlgn val="ctr"/>
        <c:lblOffset val="100"/>
        <c:noMultiLvlLbl val="0"/>
      </c:catAx>
      <c:valAx>
        <c:axId val="258089344"/>
        <c:scaling>
          <c:orientation val="minMax"/>
          <c:max val="20000"/>
        </c:scaling>
        <c:delete val="0"/>
        <c:axPos val="l"/>
        <c:majorGridlines>
          <c:spPr>
            <a:ln w="3175">
              <a:solidFill>
                <a:schemeClr val="bg1">
                  <a:lumMod val="85000"/>
                </a:schemeClr>
              </a:solidFill>
              <a:prstDash val="solid"/>
            </a:ln>
          </c:spPr>
        </c:majorGridlines>
        <c:numFmt formatCode="0" sourceLinked="0"/>
        <c:majorTickMark val="out"/>
        <c:minorTickMark val="none"/>
        <c:tickLblPos val="nextTo"/>
        <c:spPr>
          <a:ln w="3175">
            <a:noFill/>
            <a:prstDash val="solid"/>
          </a:ln>
        </c:spPr>
        <c:txPr>
          <a:bodyPr rot="0" vert="horz"/>
          <a:lstStyle/>
          <a:p>
            <a:pPr>
              <a:defRPr sz="1400" b="0" i="0" u="none" strike="noStrike" baseline="0">
                <a:solidFill>
                  <a:srgbClr val="000000"/>
                </a:solidFill>
                <a:latin typeface="Arial" panose="020B0604020202020204" pitchFamily="34" charset="0"/>
                <a:ea typeface="Verdana" panose="020B0604030504040204" pitchFamily="34" charset="0"/>
                <a:cs typeface="Arial" panose="020B0604020202020204" pitchFamily="34" charset="0"/>
              </a:defRPr>
            </a:pPr>
            <a:endParaRPr lang="en-US"/>
          </a:p>
        </c:txPr>
        <c:crossAx val="257481344"/>
        <c:crosses val="autoZero"/>
        <c:crossBetween val="between"/>
      </c:valAx>
      <c:spPr>
        <a:noFill/>
        <a:ln w="12700">
          <a:noFill/>
          <a:prstDash val="solid"/>
        </a:ln>
      </c:spPr>
    </c:plotArea>
    <c:legend>
      <c:legendPos val="t"/>
      <c:layout>
        <c:manualLayout>
          <c:xMode val="edge"/>
          <c:yMode val="edge"/>
          <c:x val="0"/>
          <c:y val="6.693665872041224E-2"/>
          <c:w val="0.99273367700678872"/>
          <c:h val="6.379315146547318E-2"/>
        </c:manualLayout>
      </c:layout>
      <c:overlay val="0"/>
      <c:txPr>
        <a:bodyPr/>
        <a:lstStyle/>
        <a:p>
          <a:pPr>
            <a:defRPr sz="1000" b="1">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showDLblsOverMax val="0"/>
  </c:chart>
  <c:spPr>
    <a:noFill/>
    <a:ln w="3175">
      <a:noFill/>
      <a:prstDash val="solid"/>
    </a:ln>
  </c:spPr>
  <c:txPr>
    <a:bodyPr/>
    <a:lstStyle/>
    <a:p>
      <a:pPr>
        <a:defRPr sz="1200" b="0" i="0" u="none" strike="noStrike" baseline="0">
          <a:solidFill>
            <a:srgbClr val="000000"/>
          </a:solidFill>
          <a:latin typeface="Arial"/>
          <a:ea typeface="Arial"/>
          <a:cs typeface="Arial"/>
        </a:defRPr>
      </a:pPr>
      <a:endParaRPr lang="en-US"/>
    </a:p>
  </c:txPr>
  <c:userShapes r:id="rId2"/>
</c:chartSpace>
</file>

<file path=ppt/drawings/drawing1.xml><?xml version="1.0" encoding="utf-8"?>
<c:userShapes xmlns:c="http://schemas.openxmlformats.org/drawingml/2006/chart">
  <cdr:relSizeAnchor xmlns:cdr="http://schemas.openxmlformats.org/drawingml/2006/chartDrawing">
    <cdr:from>
      <cdr:x>0</cdr:x>
      <cdr:y>0.95813</cdr:y>
    </cdr:from>
    <cdr:to>
      <cdr:x>0.54785</cdr:x>
      <cdr:y>0.99254</cdr:y>
    </cdr:to>
    <cdr:sp macro="" textlink="">
      <cdr:nvSpPr>
        <cdr:cNvPr id="2" name="TextBox 1"/>
        <cdr:cNvSpPr txBox="1"/>
      </cdr:nvSpPr>
      <cdr:spPr>
        <a:xfrm xmlns:a="http://schemas.openxmlformats.org/drawingml/2006/main">
          <a:off x="0" y="6364604"/>
          <a:ext cx="4150583" cy="22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r>
            <a:rPr lang="en-US" sz="900" b="0" i="0" baseline="0" dirty="0">
              <a:effectLst/>
              <a:latin typeface="Arial" panose="020B0604020202020204" pitchFamily="34" charset="0"/>
              <a:ea typeface="Verdana" panose="020B0604030504040204" pitchFamily="34" charset="0"/>
              <a:cs typeface="Arial" panose="020B0604020202020204" pitchFamily="34" charset="0"/>
            </a:rPr>
            <a:t>Source: U.S. Dept. Of Commerce  Construction Statistics Division</a:t>
          </a:r>
          <a:endParaRPr lang="en-US" sz="9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995B36F-F7B7-4C4B-B2AD-0013A6ADEEA7}" type="datetimeFigureOut">
              <a:rPr lang="en-US" smtClean="0"/>
              <a:t>2/13/2024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FDC1760-4D22-4E02-AC9A-3DC964C7AC38}" type="slidenum">
              <a:rPr lang="en-US" smtClean="0"/>
              <a:t>‹#›</a:t>
            </a:fld>
            <a:endParaRPr lang="en-US"/>
          </a:p>
        </p:txBody>
      </p:sp>
    </p:spTree>
    <p:extLst>
      <p:ext uri="{BB962C8B-B14F-4D97-AF65-F5344CB8AC3E}">
        <p14:creationId xmlns:p14="http://schemas.microsoft.com/office/powerpoint/2010/main" val="219570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Thanks for having me</a:t>
            </a:r>
          </a:p>
          <a:p>
            <a:r>
              <a:rPr lang="en-US" sz="1800" b="1" dirty="0"/>
              <a:t>I’m pleased to be a part of this event. </a:t>
            </a:r>
          </a:p>
          <a:p>
            <a:r>
              <a:rPr lang="en-US" sz="1800" b="1" dirty="0"/>
              <a:t>I’m Heather McCann and I’m the Senior Director of Research, Engagement &amp; Policy and New Hampshire Housing.</a:t>
            </a:r>
          </a:p>
        </p:txBody>
      </p:sp>
      <p:sp>
        <p:nvSpPr>
          <p:cNvPr id="4" name="Slide Number Placeholder 3"/>
          <p:cNvSpPr>
            <a:spLocks noGrp="1"/>
          </p:cNvSpPr>
          <p:nvPr>
            <p:ph type="sldNum" sz="quarter" idx="5"/>
          </p:nvPr>
        </p:nvSpPr>
        <p:spPr>
          <a:xfrm>
            <a:off x="4009164" y="8860859"/>
            <a:ext cx="3051920" cy="468218"/>
          </a:xfrm>
        </p:spPr>
        <p:txBody>
          <a:bodyPr/>
          <a:lstStyle/>
          <a:p>
            <a:fld id="{765F00BE-9CED-43A5-8D97-9D43B6AB9CC6}" type="slidenum">
              <a:rPr lang="en-US" smtClean="0"/>
              <a:t>1</a:t>
            </a:fld>
            <a:endParaRPr lang="en-US" dirty="0"/>
          </a:p>
        </p:txBody>
      </p:sp>
    </p:spTree>
    <p:extLst>
      <p:ext uri="{BB962C8B-B14F-4D97-AF65-F5344CB8AC3E}">
        <p14:creationId xmlns:p14="http://schemas.microsoft.com/office/powerpoint/2010/main" val="150999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662" y="4489760"/>
            <a:ext cx="5634065" cy="4371100"/>
          </a:xfrm>
        </p:spPr>
        <p:txBody>
          <a:bodyPr/>
          <a:lstStyle/>
          <a:p>
            <a:pPr indent="-173422" fontAlgn="base">
              <a:buFont typeface="Arial" panose="020B0604020202020204" pitchFamily="34" charset="0"/>
              <a:buChar char="•"/>
            </a:pPr>
            <a:r>
              <a:rPr lang="en-US" sz="1800" b="1" dirty="0">
                <a:solidFill>
                  <a:srgbClr val="000000"/>
                </a:solidFill>
                <a:latin typeface="Calibri" panose="020F0502020204030204" pitchFamily="34" charset="0"/>
              </a:rPr>
              <a:t>A big piece to this, is we are not building enough housing. </a:t>
            </a:r>
          </a:p>
          <a:p>
            <a:pPr indent="-289036" fontAlgn="base">
              <a:buFont typeface="Arial" panose="020B0604020202020204" pitchFamily="34" charset="0"/>
              <a:buChar char="•"/>
            </a:pPr>
            <a:r>
              <a:rPr lang="en-US" sz="1800" b="1" dirty="0">
                <a:solidFill>
                  <a:srgbClr val="000000"/>
                </a:solidFill>
                <a:latin typeface="Calibri" panose="020F0502020204030204" pitchFamily="34" charset="0"/>
              </a:rPr>
              <a:t>So that curve in the middle, that’s pre-great recession.  But look back to the 1980’s, my goodness, how much building there was going on in New Hampshire and if you extended this back into the 1970’s you’d see another building boom. ​</a:t>
            </a:r>
          </a:p>
          <a:p>
            <a:pPr indent="-289036" fontAlgn="base">
              <a:buFont typeface="Arial" panose="020B0604020202020204" pitchFamily="34" charset="0"/>
              <a:buChar char="•"/>
            </a:pPr>
            <a:r>
              <a:rPr lang="en-US" sz="1800" b="1" dirty="0">
                <a:solidFill>
                  <a:srgbClr val="000000"/>
                </a:solidFill>
                <a:latin typeface="Calibri" panose="020F0502020204030204" pitchFamily="34" charset="0"/>
              </a:rPr>
              <a:t>So we had a recession in early 1980’s, we had a recession in the late 80’s early 90’s, we have the great recession in 2008 and 2009, If you look at the curve moving into present day, we are building at recessionary levels, during the period of the greatest economic expansion in our nation’s history, New Hampshire is building at recessionary levels. And this has an impact on our state’s economy. </a:t>
            </a:r>
          </a:p>
          <a:p>
            <a:endParaRPr lang="en-US" dirty="0"/>
          </a:p>
          <a:p>
            <a:endParaRPr lang="en-US" dirty="0"/>
          </a:p>
        </p:txBody>
      </p:sp>
      <p:sp>
        <p:nvSpPr>
          <p:cNvPr id="4" name="Slide Number Placeholder 3"/>
          <p:cNvSpPr>
            <a:spLocks noGrp="1"/>
          </p:cNvSpPr>
          <p:nvPr>
            <p:ph type="sldNum" sz="quarter" idx="5"/>
          </p:nvPr>
        </p:nvSpPr>
        <p:spPr/>
        <p:txBody>
          <a:bodyPr/>
          <a:lstStyle/>
          <a:p>
            <a:fld id="{765F00BE-9CED-43A5-8D97-9D43B6AB9CC6}" type="slidenum">
              <a:rPr lang="en-US" smtClean="0"/>
              <a:t>11</a:t>
            </a:fld>
            <a:endParaRPr lang="en-US" dirty="0"/>
          </a:p>
        </p:txBody>
      </p:sp>
    </p:spTree>
    <p:extLst>
      <p:ext uri="{BB962C8B-B14F-4D97-AF65-F5344CB8AC3E}">
        <p14:creationId xmlns:p14="http://schemas.microsoft.com/office/powerpoint/2010/main" val="259169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b="1" dirty="0"/>
              <a:t>The impact of interest rates on affordability is incredible – this visual does a great job illustrating exactly that. We calculated the monthly cost of a $400,000 house with a 5% down payment, 30-year mortgage. With an interest rate of 3%, you would be paying about $1,602 per month, but with an interest rate of 7%, you would be paying $2,528. That’s an increase of $900 per month, so you can really see how interest rates drastically effect how much house a buyer can afford!</a:t>
            </a:r>
          </a:p>
        </p:txBody>
      </p:sp>
      <p:sp>
        <p:nvSpPr>
          <p:cNvPr id="4" name="Slide Number Placeholder 3"/>
          <p:cNvSpPr>
            <a:spLocks noGrp="1"/>
          </p:cNvSpPr>
          <p:nvPr>
            <p:ph type="sldNum" sz="quarter" idx="5"/>
          </p:nvPr>
        </p:nvSpPr>
        <p:spPr/>
        <p:txBody>
          <a:bodyPr/>
          <a:lstStyle/>
          <a:p>
            <a:fld id="{765F00BE-9CED-43A5-8D97-9D43B6AB9CC6}" type="slidenum">
              <a:rPr lang="en-US" smtClean="0"/>
              <a:t>12</a:t>
            </a:fld>
            <a:endParaRPr lang="en-US" dirty="0"/>
          </a:p>
        </p:txBody>
      </p:sp>
    </p:spTree>
    <p:extLst>
      <p:ext uri="{BB962C8B-B14F-4D97-AF65-F5344CB8AC3E}">
        <p14:creationId xmlns:p14="http://schemas.microsoft.com/office/powerpoint/2010/main" val="269776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662" y="4489760"/>
            <a:ext cx="5634065" cy="4226786"/>
          </a:xfrm>
        </p:spPr>
        <p:txBody>
          <a:bodyPr/>
          <a:lstStyle/>
          <a:p>
            <a:r>
              <a:rPr lang="en-US" sz="1800" b="1" dirty="0">
                <a:solidFill>
                  <a:srgbClr val="000000"/>
                </a:solidFill>
                <a:latin typeface="Calibri" panose="020F0502020204030204" pitchFamily="34" charset="0"/>
              </a:rPr>
              <a:t>So, how much do we need to build?</a:t>
            </a:r>
          </a:p>
          <a:p>
            <a:endParaRPr lang="en-US" sz="1800" b="1" dirty="0">
              <a:solidFill>
                <a:srgbClr val="000000"/>
              </a:solidFill>
              <a:latin typeface="Calibri" panose="020F0502020204030204" pitchFamily="34" charset="0"/>
            </a:endParaRPr>
          </a:p>
          <a:p>
            <a:pPr algn="l" rtl="0" fontAlgn="base"/>
            <a:r>
              <a:rPr lang="en-US" sz="1800" b="1" dirty="0">
                <a:solidFill>
                  <a:srgbClr val="000000"/>
                </a:solidFill>
                <a:latin typeface="Calibri" panose="020F0502020204030204" pitchFamily="34" charset="0"/>
              </a:rPr>
              <a:t>We conducted a statewide housing needs assessment which says we currently need almost 24,000 units to make up for the current deficit of units and attain a healthy vacancy rate.​</a:t>
            </a:r>
          </a:p>
          <a:p>
            <a:pPr algn="l" rtl="0" fontAlgn="base"/>
            <a:r>
              <a:rPr lang="en-US" sz="1800" b="1" dirty="0">
                <a:solidFill>
                  <a:srgbClr val="000000"/>
                </a:solidFill>
                <a:latin typeface="Calibri" panose="020F0502020204030204" pitchFamily="34" charset="0"/>
              </a:rPr>
              <a:t>Based on population projections we’ll need 60,000 units by 2030 and nearly 90,000 additional housing units by 2040. </a:t>
            </a:r>
          </a:p>
          <a:p>
            <a:pPr algn="l" rtl="0" fontAlgn="base"/>
            <a:endParaRPr lang="en-US" sz="1800" b="1" dirty="0">
              <a:solidFill>
                <a:srgbClr val="000000"/>
              </a:solidFill>
              <a:latin typeface="Calibri" panose="020F0502020204030204" pitchFamily="34" charset="0"/>
            </a:endParaRPr>
          </a:p>
          <a:p>
            <a:pPr algn="l" rtl="0" fontAlgn="base"/>
            <a:r>
              <a:rPr lang="en-US" sz="1800" b="1" dirty="0">
                <a:solidFill>
                  <a:srgbClr val="000000"/>
                </a:solidFill>
                <a:latin typeface="Calibri" panose="020F0502020204030204" pitchFamily="34" charset="0"/>
              </a:rPr>
              <a:t>All this may look bleak but I will say we have seen some unique opportunities and funding to help support housing development. </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765F00BE-9CED-43A5-8D97-9D43B6AB9CC6}" type="slidenum">
              <a:rPr lang="en-US" smtClean="0"/>
              <a:t>13</a:t>
            </a:fld>
            <a:endParaRPr lang="en-US" dirty="0"/>
          </a:p>
        </p:txBody>
      </p:sp>
    </p:spTree>
    <p:extLst>
      <p:ext uri="{BB962C8B-B14F-4D97-AF65-F5344CB8AC3E}">
        <p14:creationId xmlns:p14="http://schemas.microsoft.com/office/powerpoint/2010/main" val="174379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share some information on the housing market within the state but before I get into that, I like to explain what New Hampshire Housing is and why it exists.</a:t>
            </a:r>
          </a:p>
          <a:p>
            <a:endParaRPr lang="en-US" dirty="0"/>
          </a:p>
          <a:p>
            <a:r>
              <a:rPr lang="en-US" dirty="0"/>
              <a:t>We were Established by NH State Law in 1981 as a self-supporting public corporation.</a:t>
            </a:r>
          </a:p>
          <a:p>
            <a:endParaRPr lang="en-US" dirty="0"/>
          </a:p>
          <a:p>
            <a:r>
              <a:rPr lang="en-US" dirty="0"/>
              <a:t>We manage a wide range of programs that advance our mission: which is to PROMOTE, FINANCE, and SUPPORT HOUSING SOLUTIONS FOR THE PEOPLE OF NH.</a:t>
            </a:r>
          </a:p>
          <a:p>
            <a:endParaRPr lang="en-US" dirty="0"/>
          </a:p>
          <a:p>
            <a:pPr defTabSz="934997">
              <a:defRPr/>
            </a:pPr>
            <a:r>
              <a:rPr lang="en-US" dirty="0"/>
              <a:t>Some of those programs are funded with Federal or State dollars. However, we don’t receive any operating funds from the state and we are not state employees. </a:t>
            </a:r>
          </a:p>
          <a:p>
            <a:endParaRPr lang="en-US" dirty="0"/>
          </a:p>
          <a:p>
            <a:r>
              <a:rPr lang="en-US" dirty="0"/>
              <a:t>Because we serve the public and in some cases we administer public funds, our structure is designed to incorporate accountability. That’s done through our board of directors, which we have 9 members, and they are appointed by the Governor.</a:t>
            </a:r>
          </a:p>
          <a:p>
            <a:endParaRPr lang="en-US" dirty="0"/>
          </a:p>
          <a:p>
            <a:r>
              <a:rPr lang="en-US" dirty="0"/>
              <a:t>Our office is located in Bedford. You can learn more at our website, www.nhhousing.org. </a:t>
            </a:r>
          </a:p>
          <a:p>
            <a:endParaRPr lang="en-US" dirty="0"/>
          </a:p>
          <a:p>
            <a:r>
              <a:rPr lang="en-US" dirty="0"/>
              <a:t>Now I am going to touch on some of our divisions and programs that we run in order to advance this mission. </a:t>
            </a:r>
          </a:p>
          <a:p>
            <a:endParaRPr lang="en-US" dirty="0"/>
          </a:p>
          <a:p>
            <a:endParaRPr lang="en-US" dirty="0"/>
          </a:p>
        </p:txBody>
      </p:sp>
      <p:sp>
        <p:nvSpPr>
          <p:cNvPr id="4" name="Slide Number Placeholder 3"/>
          <p:cNvSpPr>
            <a:spLocks noGrp="1"/>
          </p:cNvSpPr>
          <p:nvPr>
            <p:ph type="sldNum" sz="quarter" idx="5"/>
          </p:nvPr>
        </p:nvSpPr>
        <p:spPr/>
        <p:txBody>
          <a:bodyPr/>
          <a:lstStyle/>
          <a:p>
            <a:fld id="{765F00BE-9CED-43A5-8D97-9D43B6AB9CC6}" type="slidenum">
              <a:rPr lang="en-US" smtClean="0"/>
              <a:t>2</a:t>
            </a:fld>
            <a:endParaRPr lang="en-US" dirty="0"/>
          </a:p>
        </p:txBody>
      </p:sp>
    </p:spTree>
    <p:extLst>
      <p:ext uri="{BB962C8B-B14F-4D97-AF65-F5344CB8AC3E}">
        <p14:creationId xmlns:p14="http://schemas.microsoft.com/office/powerpoint/2010/main" val="66297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662" y="4489760"/>
            <a:ext cx="5634065" cy="4688590"/>
          </a:xfrm>
        </p:spPr>
        <p:txBody>
          <a:bodyPr/>
          <a:lstStyle/>
          <a:p>
            <a:r>
              <a:rPr lang="en-US" dirty="0"/>
              <a:t>Our homeownership division doesn’t do direct lending but rather works with a wide network of lending institutions across the state who offer our products to serve first-time and moderate-income homebuyers which includes downpayment assistance. </a:t>
            </a:r>
          </a:p>
          <a:p>
            <a:endParaRPr lang="en-US" dirty="0"/>
          </a:p>
          <a:p>
            <a:r>
              <a:rPr lang="en-US" dirty="0"/>
              <a:t>Our Multifamily Division provides below market financing to developers in exchange for their commitment to rent their apartments to low or moderate income people for rents they can afford. We use a variety of tools for this, including the federal Low Income Housing Tax Credit and HOME and Housing Trust Fund, plus the state Affordable Housing Fund. We have also been able to utilize funds from the </a:t>
            </a:r>
            <a:r>
              <a:rPr lang="en-US" dirty="0" err="1"/>
              <a:t>InvestNH</a:t>
            </a:r>
            <a:r>
              <a:rPr lang="en-US" dirty="0"/>
              <a:t> program which has also supported the creation of affordable housing units.</a:t>
            </a:r>
          </a:p>
          <a:p>
            <a:r>
              <a:rPr lang="en-US" dirty="0"/>
              <a:t>These affordable apartments are monitored by our staff to ensure they are well managed and maintained, and they are required to remain affordable for decades into the future.</a:t>
            </a:r>
          </a:p>
          <a:p>
            <a:endParaRPr lang="en-US" dirty="0"/>
          </a:p>
          <a:p>
            <a:r>
              <a:rPr lang="en-US" dirty="0"/>
              <a:t>Our assisted housing division administers over 4,200 HUD-funded Housing Choice vouchers also known as Section 8 vouchers, which provides direct assistance to low-income households throughout the state.</a:t>
            </a:r>
          </a:p>
          <a:p>
            <a:endParaRPr lang="en-US" dirty="0"/>
          </a:p>
          <a:p>
            <a:r>
              <a:rPr lang="en-US" dirty="0"/>
              <a:t>I also want to highlight that we do not do anything alone and we work with so many partners to advance our mission from government agencies like BEA and nonprofits like </a:t>
            </a:r>
            <a:r>
              <a:rPr lang="en-US" dirty="0" err="1"/>
              <a:t>PlanNH</a:t>
            </a:r>
            <a:r>
              <a:rPr lang="en-US" dirty="0"/>
              <a:t> and so many more.</a:t>
            </a:r>
          </a:p>
        </p:txBody>
      </p:sp>
      <p:sp>
        <p:nvSpPr>
          <p:cNvPr id="4" name="Slide Number Placeholder 3"/>
          <p:cNvSpPr>
            <a:spLocks noGrp="1"/>
          </p:cNvSpPr>
          <p:nvPr>
            <p:ph type="sldNum" sz="quarter" idx="5"/>
          </p:nvPr>
        </p:nvSpPr>
        <p:spPr/>
        <p:txBody>
          <a:bodyPr/>
          <a:lstStyle/>
          <a:p>
            <a:fld id="{765F00BE-9CED-43A5-8D97-9D43B6AB9CC6}" type="slidenum">
              <a:rPr lang="en-US" smtClean="0"/>
              <a:t>3</a:t>
            </a:fld>
            <a:endParaRPr lang="en-US" dirty="0"/>
          </a:p>
        </p:txBody>
      </p:sp>
    </p:spTree>
    <p:extLst>
      <p:ext uri="{BB962C8B-B14F-4D97-AF65-F5344CB8AC3E}">
        <p14:creationId xmlns:p14="http://schemas.microsoft.com/office/powerpoint/2010/main" val="315771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rgbClr val="E57066"/>
              </a:buClr>
              <a:buFont typeface="Wingdings" pitchFamily="2" charset="2"/>
              <a:buChar char="§"/>
            </a:pPr>
            <a:r>
              <a:rPr lang="en-US" sz="1400" dirty="0"/>
              <a:t>Our Research, Engagement &amp; Policy team, which I am part of provides data, reports and planning tools.  We work with community partners around the state on housing advocacy issues to support ways to raise awareness about the need for a balanced supply of diverse and affordable housing, and way this can be achieved. </a:t>
            </a:r>
          </a:p>
          <a:p>
            <a:pPr>
              <a:lnSpc>
                <a:spcPct val="100000"/>
              </a:lnSpc>
              <a:buClr>
                <a:srgbClr val="E57066"/>
              </a:buClr>
              <a:buFont typeface="Wingdings" pitchFamily="2" charset="2"/>
              <a:buNone/>
            </a:pPr>
            <a:r>
              <a:rPr lang="en-US" sz="1400" dirty="0"/>
              <a:t>This is the team that also works together with </a:t>
            </a:r>
            <a:r>
              <a:rPr lang="en-US" sz="1400" dirty="0" err="1"/>
              <a:t>PlanNH</a:t>
            </a:r>
            <a:r>
              <a:rPr lang="en-US" sz="1400" dirty="0"/>
              <a:t> to administer the </a:t>
            </a:r>
            <a:r>
              <a:rPr lang="en-US" sz="1400" dirty="0" err="1"/>
              <a:t>InvestNH</a:t>
            </a:r>
            <a:r>
              <a:rPr lang="en-US" sz="1400" dirty="0"/>
              <a:t> Municipal Planning &amp; Zoning Grants which Tiffany will talk more about. </a:t>
            </a:r>
          </a:p>
          <a:p>
            <a:pPr>
              <a:lnSpc>
                <a:spcPct val="100000"/>
              </a:lnSpc>
              <a:buClr>
                <a:srgbClr val="E57066"/>
              </a:buClr>
              <a:buFont typeface="Wingdings" pitchFamily="2" charset="2"/>
              <a:buNone/>
            </a:pPr>
            <a:endParaRPr lang="en-US" sz="1400" dirty="0"/>
          </a:p>
          <a:p>
            <a:pPr>
              <a:lnSpc>
                <a:spcPct val="100000"/>
              </a:lnSpc>
              <a:buClr>
                <a:srgbClr val="E57066"/>
              </a:buClr>
              <a:buFont typeface="Wingdings" pitchFamily="2" charset="2"/>
              <a:buNone/>
            </a:pPr>
            <a:r>
              <a:rPr lang="en-US" sz="1400" dirty="0"/>
              <a:t>What you will see in these next few slides is some of the data and research done by this team which allows us to know what’s going on within our housing market. </a:t>
            </a:r>
          </a:p>
        </p:txBody>
      </p:sp>
      <p:sp>
        <p:nvSpPr>
          <p:cNvPr id="4" name="Slide Number Placeholder 3"/>
          <p:cNvSpPr>
            <a:spLocks noGrp="1"/>
          </p:cNvSpPr>
          <p:nvPr>
            <p:ph type="sldNum" sz="quarter" idx="5"/>
          </p:nvPr>
        </p:nvSpPr>
        <p:spPr/>
        <p:txBody>
          <a:bodyPr/>
          <a:lstStyle/>
          <a:p>
            <a:fld id="{765F00BE-9CED-43A5-8D97-9D43B6AB9CC6}" type="slidenum">
              <a:rPr lang="en-US" smtClean="0"/>
              <a:t>4</a:t>
            </a:fld>
            <a:endParaRPr lang="en-US" dirty="0"/>
          </a:p>
        </p:txBody>
      </p:sp>
    </p:spTree>
    <p:extLst>
      <p:ext uri="{BB962C8B-B14F-4D97-AF65-F5344CB8AC3E}">
        <p14:creationId xmlns:p14="http://schemas.microsoft.com/office/powerpoint/2010/main" val="414802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Every year we conduct a residential rental cost survey, where we survey market-rate apartments across the state. Our most recent survey revealed that the median gross rent (which is rent plus utilities) across the state is $1,764.  This is an 11% increase from 2022. It also revealed a vacancy rate of less than 1 percent. </a:t>
            </a:r>
          </a:p>
        </p:txBody>
      </p:sp>
      <p:sp>
        <p:nvSpPr>
          <p:cNvPr id="4" name="Slide Number Placeholder 3"/>
          <p:cNvSpPr>
            <a:spLocks noGrp="1"/>
          </p:cNvSpPr>
          <p:nvPr>
            <p:ph type="sldNum" sz="quarter" idx="5"/>
          </p:nvPr>
        </p:nvSpPr>
        <p:spPr/>
        <p:txBody>
          <a:bodyPr/>
          <a:lstStyle/>
          <a:p>
            <a:fld id="{765F00BE-9CED-43A5-8D97-9D43B6AB9CC6}" type="slidenum">
              <a:rPr lang="en-US" smtClean="0"/>
              <a:t>5</a:t>
            </a:fld>
            <a:endParaRPr lang="en-US" dirty="0"/>
          </a:p>
        </p:txBody>
      </p:sp>
    </p:spTree>
    <p:extLst>
      <p:ext uri="{BB962C8B-B14F-4D97-AF65-F5344CB8AC3E}">
        <p14:creationId xmlns:p14="http://schemas.microsoft.com/office/powerpoint/2010/main" val="40848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Vacancy rate is important because it allows us to see what’s available for people to rent.  To put this into perspective, 5% is considered a balanced market and 3% is considered turnover.  We’ve been below 3% for quite some time.</a:t>
            </a:r>
          </a:p>
        </p:txBody>
      </p:sp>
      <p:sp>
        <p:nvSpPr>
          <p:cNvPr id="4" name="Slide Number Placeholder 3"/>
          <p:cNvSpPr>
            <a:spLocks noGrp="1"/>
          </p:cNvSpPr>
          <p:nvPr>
            <p:ph type="sldNum" sz="quarter" idx="5"/>
          </p:nvPr>
        </p:nvSpPr>
        <p:spPr/>
        <p:txBody>
          <a:bodyPr/>
          <a:lstStyle/>
          <a:p>
            <a:fld id="{765F00BE-9CED-43A5-8D97-9D43B6AB9CC6}" type="slidenum">
              <a:rPr lang="en-US" smtClean="0"/>
              <a:t>6</a:t>
            </a:fld>
            <a:endParaRPr lang="en-US" dirty="0"/>
          </a:p>
        </p:txBody>
      </p:sp>
    </p:spTree>
    <p:extLst>
      <p:ext uri="{BB962C8B-B14F-4D97-AF65-F5344CB8AC3E}">
        <p14:creationId xmlns:p14="http://schemas.microsoft.com/office/powerpoint/2010/main" val="198040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And the impacted of having a limited supply is demand goes up as does cost.  You can see rental cost have continues to rise but around 2020, when the pandemic hit, you see the costs rising more sharply  We’ve seen a 36% increase for 2br units in the past 5 years and a 40% increase for all units combined.</a:t>
            </a:r>
          </a:p>
        </p:txBody>
      </p:sp>
      <p:sp>
        <p:nvSpPr>
          <p:cNvPr id="4" name="Slide Number Placeholder 3"/>
          <p:cNvSpPr>
            <a:spLocks noGrp="1"/>
          </p:cNvSpPr>
          <p:nvPr>
            <p:ph type="sldNum" sz="quarter" idx="5"/>
          </p:nvPr>
        </p:nvSpPr>
        <p:spPr/>
        <p:txBody>
          <a:bodyPr/>
          <a:lstStyle/>
          <a:p>
            <a:fld id="{765F00BE-9CED-43A5-8D97-9D43B6AB9CC6}" type="slidenum">
              <a:rPr lang="en-US" smtClean="0"/>
              <a:t>7</a:t>
            </a:fld>
            <a:endParaRPr lang="en-US" dirty="0"/>
          </a:p>
        </p:txBody>
      </p:sp>
    </p:spTree>
    <p:extLst>
      <p:ext uri="{BB962C8B-B14F-4D97-AF65-F5344CB8AC3E}">
        <p14:creationId xmlns:p14="http://schemas.microsoft.com/office/powerpoint/2010/main" val="43226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228600"/>
            <a:ext cx="4791075" cy="2695575"/>
          </a:xfrm>
          <a:prstGeom prst="rect">
            <a:avLst/>
          </a:prstGeom>
        </p:spPr>
      </p:sp>
      <p:sp>
        <p:nvSpPr>
          <p:cNvPr id="3" name="Notes Placeholder 2"/>
          <p:cNvSpPr>
            <a:spLocks noGrp="1"/>
          </p:cNvSpPr>
          <p:nvPr>
            <p:ph type="body" idx="1"/>
          </p:nvPr>
        </p:nvSpPr>
        <p:spPr>
          <a:xfrm>
            <a:off x="440212" y="2994992"/>
            <a:ext cx="6162963" cy="6104683"/>
          </a:xfrm>
          <a:prstGeom prst="rect">
            <a:avLst/>
          </a:prstGeom>
        </p:spPr>
        <p:txBody>
          <a:bodyPr/>
          <a:lstStyle/>
          <a:p>
            <a:r>
              <a:rPr lang="en-US" sz="1800" b="1" dirty="0"/>
              <a:t>Now on the purchase side, in NH the median sales price in September was $475,000. New Hampshire Housing does our own analysis where we remove seasonal properties, timeshares, cash-only/dilapidated properties to get an idea of what the market looks like from the lens of a first-time homebuyer.</a:t>
            </a:r>
          </a:p>
          <a:p>
            <a:endParaRPr lang="en-US" sz="1800" b="1" dirty="0"/>
          </a:p>
          <a:p>
            <a:r>
              <a:rPr lang="en-US" sz="1800" b="1" dirty="0"/>
              <a:t>This is up 22% from two years ago, and up 11% from last year ($430K). So, prices seem to be slightly tempering, although still very high.</a:t>
            </a:r>
          </a:p>
          <a:p>
            <a:endParaRPr lang="en-US" sz="1800" b="1" dirty="0"/>
          </a:p>
        </p:txBody>
      </p:sp>
    </p:spTree>
    <p:extLst>
      <p:ext uri="{BB962C8B-B14F-4D97-AF65-F5344CB8AC3E}">
        <p14:creationId xmlns:p14="http://schemas.microsoft.com/office/powerpoint/2010/main" val="258096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662" y="4489760"/>
            <a:ext cx="5634065" cy="4371100"/>
          </a:xfrm>
        </p:spPr>
        <p:txBody>
          <a:bodyPr/>
          <a:lstStyle/>
          <a:p>
            <a:r>
              <a:rPr lang="en-US" sz="1400" b="1" dirty="0">
                <a:solidFill>
                  <a:srgbClr val="000000"/>
                </a:solidFill>
                <a:latin typeface="Calibri" panose="020F0502020204030204" pitchFamily="34" charset="0"/>
              </a:rPr>
              <a:t>Why are prices so high?  Well, the purchase market is in the same situation as the rental market, there is not enough inventory which creates demand and so prices increase.  Currently we are at about 1.5 months of inventory, which means if we didn’t add any new listings to the market, at the prior 12 months sales pace, it would take a month and a half to sell off all the properties. </a:t>
            </a:r>
          </a:p>
          <a:p>
            <a:endParaRPr lang="en-US" sz="1400" b="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6 months is considered a more balanced market. A balanced market is considered the ideal situation for both buyers and sellers because it provides stability and predictability. We’ve been under 6 months for quite some time.</a:t>
            </a:r>
          </a:p>
          <a:p>
            <a:endParaRPr lang="en-US" sz="1400" b="1" dirty="0">
              <a:solidFill>
                <a:srgbClr val="000000"/>
              </a:solidFill>
              <a:latin typeface="Calibri" panose="020F0502020204030204" pitchFamily="34" charset="0"/>
            </a:endParaRPr>
          </a:p>
          <a:p>
            <a:pPr algn="l" rtl="0" fontAlgn="base"/>
            <a:r>
              <a:rPr lang="en-US" sz="1400" b="1" dirty="0">
                <a:solidFill>
                  <a:srgbClr val="000000"/>
                </a:solidFill>
                <a:latin typeface="Calibri" panose="020F0502020204030204" pitchFamily="34" charset="0"/>
              </a:rPr>
              <a:t>​</a:t>
            </a:r>
          </a:p>
          <a:p>
            <a:pPr algn="l" rtl="0" fontAlgn="base">
              <a:buFont typeface="Arial" panose="020B0604020202020204" pitchFamily="34" charset="0"/>
              <a:buChar char="•"/>
            </a:pPr>
            <a:r>
              <a:rPr lang="en-US" sz="1400" b="1" dirty="0">
                <a:solidFill>
                  <a:srgbClr val="000000"/>
                </a:solidFill>
                <a:latin typeface="Calibri" panose="020F0502020204030204" pitchFamily="34" charset="0"/>
              </a:rPr>
              <a:t>And this has the greatest impact on those who are attempting to enter homeownership.</a:t>
            </a:r>
          </a:p>
          <a:p>
            <a:endParaRPr lang="en-US" sz="1400" b="1" dirty="0">
              <a:solidFill>
                <a:srgbClr val="000000"/>
              </a:solidFill>
              <a:latin typeface="Calibri" panose="020F0502020204030204" pitchFamily="34" charset="0"/>
            </a:endParaRPr>
          </a:p>
          <a:p>
            <a:endParaRPr lang="en-US" sz="1400" b="1"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1.5 months of inventory</a:t>
            </a:r>
          </a:p>
        </p:txBody>
      </p:sp>
      <p:sp>
        <p:nvSpPr>
          <p:cNvPr id="4" name="Slide Number Placeholder 3"/>
          <p:cNvSpPr>
            <a:spLocks noGrp="1"/>
          </p:cNvSpPr>
          <p:nvPr>
            <p:ph type="sldNum" sz="quarter" idx="5"/>
          </p:nvPr>
        </p:nvSpPr>
        <p:spPr/>
        <p:txBody>
          <a:bodyPr/>
          <a:lstStyle/>
          <a:p>
            <a:fld id="{765F00BE-9CED-43A5-8D97-9D43B6AB9CC6}" type="slidenum">
              <a:rPr lang="en-US" smtClean="0"/>
              <a:t>10</a:t>
            </a:fld>
            <a:endParaRPr lang="en-US" dirty="0"/>
          </a:p>
        </p:txBody>
      </p:sp>
    </p:spTree>
    <p:extLst>
      <p:ext uri="{BB962C8B-B14F-4D97-AF65-F5344CB8AC3E}">
        <p14:creationId xmlns:p14="http://schemas.microsoft.com/office/powerpoint/2010/main" val="83675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A122-044A-7907-D71D-19D19C7F1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917074-EB62-408D-4071-58A032174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7FD1C-8DE6-314B-EC4C-F29E6864B9F4}"/>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5" name="Footer Placeholder 4">
            <a:extLst>
              <a:ext uri="{FF2B5EF4-FFF2-40B4-BE49-F238E27FC236}">
                <a16:creationId xmlns:a16="http://schemas.microsoft.com/office/drawing/2014/main" id="{42295731-C7A1-D9B3-8BC8-29379BD1E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5D3AA-5B15-ED0C-7104-155BA8742AA1}"/>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181393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9D24-0164-FD3D-8D11-5CD257A31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5BF0E-63F2-F458-CC13-5757EDB9E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E5AC0-D85F-2FA3-C3B7-DBD8D96BD1B3}"/>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5" name="Footer Placeholder 4">
            <a:extLst>
              <a:ext uri="{FF2B5EF4-FFF2-40B4-BE49-F238E27FC236}">
                <a16:creationId xmlns:a16="http://schemas.microsoft.com/office/drawing/2014/main" id="{5708417A-FA91-0ACC-36DB-EA05864C8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8A7C-8F1F-99B5-6766-EEDDFEF0F0FC}"/>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294016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3F2AB-A8BE-C63B-ED90-7DAFA70993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AE1ED4-0F3A-EB7F-E241-913FF377CA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104EE-EACE-BA18-F90E-95C0C3E9C5DC}"/>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5" name="Footer Placeholder 4">
            <a:extLst>
              <a:ext uri="{FF2B5EF4-FFF2-40B4-BE49-F238E27FC236}">
                <a16:creationId xmlns:a16="http://schemas.microsoft.com/office/drawing/2014/main" id="{93342758-7C97-1B0D-E611-B7172F0B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8AE6B-D36A-B298-D2B7-CF44640A9175}"/>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11094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5592A-07F5-7772-B78A-ABC0F9876968}"/>
              </a:ext>
            </a:extLst>
          </p:cNvPr>
          <p:cNvSpPr/>
          <p:nvPr userDrawn="1"/>
        </p:nvSpPr>
        <p:spPr>
          <a:xfrm>
            <a:off x="0" y="1"/>
            <a:ext cx="12192000" cy="6857999"/>
          </a:xfrm>
          <a:prstGeom prst="rect">
            <a:avLst/>
          </a:prstGeom>
          <a:gradFill flip="none" rotWithShape="1">
            <a:gsLst>
              <a:gs pos="17000">
                <a:srgbClr val="001C3A"/>
              </a:gs>
              <a:gs pos="91000">
                <a:srgbClr val="4D85B9"/>
              </a:gs>
              <a:gs pos="44000">
                <a:srgbClr val="164A78"/>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4561DF3-6086-1183-2777-BC9BDBAE99DA}"/>
              </a:ext>
            </a:extLst>
          </p:cNvPr>
          <p:cNvSpPr/>
          <p:nvPr userDrawn="1"/>
        </p:nvSpPr>
        <p:spPr>
          <a:xfrm>
            <a:off x="0" y="6759730"/>
            <a:ext cx="12192000" cy="91440"/>
          </a:xfrm>
          <a:prstGeom prst="rect">
            <a:avLst/>
          </a:prstGeom>
          <a:gradFill flip="none" rotWithShape="1">
            <a:gsLst>
              <a:gs pos="99000">
                <a:srgbClr val="164A78"/>
              </a:gs>
              <a:gs pos="85000">
                <a:srgbClr val="00AB9E"/>
              </a:gs>
              <a:gs pos="65000">
                <a:srgbClr val="9EC840"/>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145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256C1-FFBE-9947-0AE4-1F0CFCC9D04B}"/>
              </a:ext>
            </a:extLst>
          </p:cNvPr>
          <p:cNvSpPr/>
          <p:nvPr userDrawn="1"/>
        </p:nvSpPr>
        <p:spPr>
          <a:xfrm>
            <a:off x="0" y="6430920"/>
            <a:ext cx="12192000" cy="465180"/>
          </a:xfrm>
          <a:prstGeom prst="rect">
            <a:avLst/>
          </a:prstGeom>
          <a:gradFill flip="none" rotWithShape="1">
            <a:gsLst>
              <a:gs pos="99000">
                <a:srgbClr val="164A78"/>
              </a:gs>
              <a:gs pos="85000">
                <a:srgbClr val="00AB9E"/>
              </a:gs>
              <a:gs pos="65000">
                <a:srgbClr val="9EC840"/>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E21791D-DEC9-4592-D13B-279851F2F43A}"/>
              </a:ext>
            </a:extLst>
          </p:cNvPr>
          <p:cNvSpPr/>
          <p:nvPr userDrawn="1"/>
        </p:nvSpPr>
        <p:spPr>
          <a:xfrm>
            <a:off x="0" y="6527188"/>
            <a:ext cx="12192000" cy="368912"/>
          </a:xfrm>
          <a:prstGeom prst="rect">
            <a:avLst/>
          </a:prstGeom>
          <a:gradFill flip="none" rotWithShape="1">
            <a:gsLst>
              <a:gs pos="0">
                <a:srgbClr val="001C3A"/>
              </a:gs>
              <a:gs pos="77000">
                <a:srgbClr val="4D85B9"/>
              </a:gs>
              <a:gs pos="26000">
                <a:srgbClr val="164A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83F24A2D-6BE3-4D04-9153-04BA78C4E38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2116" y="5664499"/>
            <a:ext cx="1617814" cy="812142"/>
          </a:xfrm>
          <a:prstGeom prst="rect">
            <a:avLst/>
          </a:prstGeom>
        </p:spPr>
      </p:pic>
      <p:sp>
        <p:nvSpPr>
          <p:cNvPr id="31" name="Text Placeholder 29">
            <a:extLst>
              <a:ext uri="{FF2B5EF4-FFF2-40B4-BE49-F238E27FC236}">
                <a16:creationId xmlns:a16="http://schemas.microsoft.com/office/drawing/2014/main" id="{A4ADD6B1-4F5A-43FC-A35D-D0BB8580EB4C}"/>
              </a:ext>
            </a:extLst>
          </p:cNvPr>
          <p:cNvSpPr>
            <a:spLocks noGrp="1"/>
          </p:cNvSpPr>
          <p:nvPr>
            <p:ph type="body" sz="quarter" idx="12" hasCustomPrompt="1"/>
          </p:nvPr>
        </p:nvSpPr>
        <p:spPr>
          <a:xfrm>
            <a:off x="1019476" y="1638666"/>
            <a:ext cx="10109734" cy="437515"/>
          </a:xfrm>
          <a:prstGeom prst="rect">
            <a:avLst/>
          </a:prstGeom>
        </p:spPr>
        <p:txBody>
          <a:bodyPr lIns="0"/>
          <a:lstStyle>
            <a:lvl1pPr>
              <a:buFontTx/>
              <a:buNone/>
              <a:defRPr sz="2400" b="0">
                <a:solidFill>
                  <a:schemeClr val="bg2">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b="1"/>
              <a:t>BULLET HEADLINE</a:t>
            </a:r>
            <a:endParaRPr lang="en-US"/>
          </a:p>
        </p:txBody>
      </p:sp>
      <p:sp>
        <p:nvSpPr>
          <p:cNvPr id="33" name="Text Placeholder 32">
            <a:extLst>
              <a:ext uri="{FF2B5EF4-FFF2-40B4-BE49-F238E27FC236}">
                <a16:creationId xmlns:a16="http://schemas.microsoft.com/office/drawing/2014/main" id="{0B662050-4B45-4EE6-BFDE-96C15D51500A}"/>
              </a:ext>
            </a:extLst>
          </p:cNvPr>
          <p:cNvSpPr>
            <a:spLocks noGrp="1"/>
          </p:cNvSpPr>
          <p:nvPr>
            <p:ph type="body" sz="quarter" idx="13" hasCustomPrompt="1"/>
          </p:nvPr>
        </p:nvSpPr>
        <p:spPr>
          <a:xfrm>
            <a:off x="1019476" y="2088960"/>
            <a:ext cx="10094495" cy="3383379"/>
          </a:xfrm>
          <a:prstGeom prst="rect">
            <a:avLst/>
          </a:prstGeom>
        </p:spPr>
        <p:txBody>
          <a:bodyPr lIns="0"/>
          <a:lstStyle>
            <a:lvl1pPr>
              <a:buClr>
                <a:srgbClr val="9DC02E"/>
              </a:buClr>
              <a:defRPr sz="2400">
                <a:solidFill>
                  <a:schemeClr val="bg2">
                    <a:lumMod val="25000"/>
                  </a:schemeClr>
                </a:solidFill>
              </a:defRPr>
            </a:lvl1pPr>
            <a:lvl2pPr>
              <a:buClr>
                <a:srgbClr val="9DC02E"/>
              </a:buClr>
              <a:buSzPct val="70000"/>
              <a:buFont typeface="Wingdings" panose="05000000000000000000" pitchFamily="2" charset="2"/>
              <a:buChar char="q"/>
              <a:defRPr sz="2000">
                <a:solidFill>
                  <a:schemeClr val="bg2">
                    <a:lumMod val="25000"/>
                  </a:schemeClr>
                </a:solidFill>
              </a:defRPr>
            </a:lvl2pPr>
            <a:lvl3pPr>
              <a:buClr>
                <a:srgbClr val="9DC02E"/>
              </a:buClr>
              <a:buFont typeface="Open Sans" panose="020B0606030504020204" pitchFamily="34" charset="0"/>
              <a:buChar char="−"/>
              <a:defRPr sz="1800" i="1">
                <a:solidFill>
                  <a:schemeClr val="bg2">
                    <a:lumMod val="25000"/>
                  </a:schemeClr>
                </a:solidFill>
              </a:defRPr>
            </a:lvl3pPr>
            <a:lvl4pPr>
              <a:buClr>
                <a:srgbClr val="9DC02E"/>
              </a:buClr>
              <a:defRPr>
                <a:solidFill>
                  <a:schemeClr val="bg2">
                    <a:lumMod val="25000"/>
                  </a:schemeClr>
                </a:solidFill>
              </a:defRPr>
            </a:lvl4pPr>
            <a:lvl5pPr>
              <a:buClr>
                <a:srgbClr val="9DC02E"/>
              </a:buClr>
              <a:defRPr>
                <a:solidFill>
                  <a:schemeClr val="bg2">
                    <a:lumMod val="25000"/>
                  </a:schemeClr>
                </a:solidFill>
              </a:defRPr>
            </a:lvl5pPr>
          </a:lstStyle>
          <a:p>
            <a:pPr lvl="0"/>
            <a:r>
              <a:rPr lang="en-US"/>
              <a:t>First level</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BCA4A712-C67A-4161-8FEE-12D360ADF86C}"/>
              </a:ext>
            </a:extLst>
          </p:cNvPr>
          <p:cNvSpPr>
            <a:spLocks noGrp="1"/>
          </p:cNvSpPr>
          <p:nvPr>
            <p:ph type="body" sz="quarter" idx="14" hasCustomPrompt="1"/>
          </p:nvPr>
        </p:nvSpPr>
        <p:spPr>
          <a:xfrm>
            <a:off x="1034716" y="457200"/>
            <a:ext cx="10109734" cy="660400"/>
          </a:xfrm>
          <a:prstGeom prst="rect">
            <a:avLst/>
          </a:prstGeom>
        </p:spPr>
        <p:txBody>
          <a:bodyPr/>
          <a:lstStyle>
            <a:lvl1pPr algn="l">
              <a:buFontTx/>
              <a:buNone/>
              <a:defRPr sz="3200">
                <a:solidFill>
                  <a:srgbClr val="164A78"/>
                </a:solidFill>
              </a:defRPr>
            </a:lvl1pPr>
          </a:lstStyle>
          <a:p>
            <a:pPr lvl="0"/>
            <a:r>
              <a:rPr lang="en-US"/>
              <a:t>HEADLINE</a:t>
            </a:r>
          </a:p>
        </p:txBody>
      </p:sp>
      <p:sp>
        <p:nvSpPr>
          <p:cNvPr id="6" name="Text Placeholder 5">
            <a:extLst>
              <a:ext uri="{FF2B5EF4-FFF2-40B4-BE49-F238E27FC236}">
                <a16:creationId xmlns:a16="http://schemas.microsoft.com/office/drawing/2014/main" id="{5BB94F7E-F414-4E48-87A9-C371E3ADE420}"/>
              </a:ext>
            </a:extLst>
          </p:cNvPr>
          <p:cNvSpPr>
            <a:spLocks noGrp="1"/>
          </p:cNvSpPr>
          <p:nvPr>
            <p:ph type="body" sz="quarter" idx="15" hasCustomPrompt="1"/>
          </p:nvPr>
        </p:nvSpPr>
        <p:spPr>
          <a:xfrm>
            <a:off x="301541" y="6527188"/>
            <a:ext cx="4447439" cy="360094"/>
          </a:xfrm>
          <a:prstGeom prst="rect">
            <a:avLst/>
          </a:prstGeom>
        </p:spPr>
        <p:txBody>
          <a:bodyPr rIns="0" anchor="ctr"/>
          <a:lstStyle>
            <a:lvl1pPr marL="7938" indent="-7938" algn="l">
              <a:buFontTx/>
              <a:buNone/>
              <a:tabLst/>
              <a:defRPr lang="en-US" sz="1000" b="1" i="0" kern="1200" spc="6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NHHOUSING.ORG</a:t>
            </a:r>
          </a:p>
        </p:txBody>
      </p:sp>
      <p:sp>
        <p:nvSpPr>
          <p:cNvPr id="7" name="Slide Number Placeholder 1">
            <a:extLst>
              <a:ext uri="{FF2B5EF4-FFF2-40B4-BE49-F238E27FC236}">
                <a16:creationId xmlns:a16="http://schemas.microsoft.com/office/drawing/2014/main" id="{20E31669-25CB-67AB-250B-35199B898D9A}"/>
              </a:ext>
            </a:extLst>
          </p:cNvPr>
          <p:cNvSpPr>
            <a:spLocks noGrp="1"/>
          </p:cNvSpPr>
          <p:nvPr>
            <p:ph type="sldNum" sz="quarter" idx="4"/>
          </p:nvPr>
        </p:nvSpPr>
        <p:spPr>
          <a:xfrm>
            <a:off x="9050470" y="6518370"/>
            <a:ext cx="2743200" cy="339630"/>
          </a:xfrm>
          <a:prstGeom prst="rect">
            <a:avLst/>
          </a:prstGeom>
        </p:spPr>
        <p:txBody>
          <a:bodyPr vert="horz" lIns="91440" tIns="45720" rIns="91440" bIns="45720" rtlCol="0" anchor="ctr"/>
          <a:lstStyle>
            <a:lvl1pPr algn="r">
              <a:defRPr sz="1200">
                <a:solidFill>
                  <a:schemeClr val="bg1"/>
                </a:solidFill>
              </a:defRPr>
            </a:lvl1pPr>
          </a:lstStyle>
          <a:p>
            <a:fld id="{23249632-8E8E-41CE-8D61-3D91AE0A3D42}" type="slidenum">
              <a:rPr lang="en-US" smtClean="0"/>
              <a:pPr/>
              <a:t>‹#›</a:t>
            </a:fld>
            <a:endParaRPr lang="en-US" dirty="0"/>
          </a:p>
        </p:txBody>
      </p:sp>
    </p:spTree>
    <p:extLst>
      <p:ext uri="{BB962C8B-B14F-4D97-AF65-F5344CB8AC3E}">
        <p14:creationId xmlns:p14="http://schemas.microsoft.com/office/powerpoint/2010/main" val="159360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E5771-DA5E-1C00-54D6-4DC9ECECFD72}"/>
              </a:ext>
            </a:extLst>
          </p:cNvPr>
          <p:cNvSpPr/>
          <p:nvPr userDrawn="1"/>
        </p:nvSpPr>
        <p:spPr>
          <a:xfrm>
            <a:off x="0" y="1"/>
            <a:ext cx="12192000" cy="6857999"/>
          </a:xfrm>
          <a:prstGeom prst="rect">
            <a:avLst/>
          </a:prstGeom>
          <a:gradFill flip="none" rotWithShape="1">
            <a:gsLst>
              <a:gs pos="17000">
                <a:srgbClr val="001C3A"/>
              </a:gs>
              <a:gs pos="91000">
                <a:srgbClr val="4D85B9"/>
              </a:gs>
              <a:gs pos="44000">
                <a:srgbClr val="164A78"/>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7B40C90-8748-8E9A-CB42-B8D6402F9785}"/>
              </a:ext>
            </a:extLst>
          </p:cNvPr>
          <p:cNvSpPr/>
          <p:nvPr userDrawn="1"/>
        </p:nvSpPr>
        <p:spPr>
          <a:xfrm>
            <a:off x="0" y="6759730"/>
            <a:ext cx="12192000" cy="91440"/>
          </a:xfrm>
          <a:prstGeom prst="rect">
            <a:avLst/>
          </a:prstGeom>
          <a:gradFill flip="none" rotWithShape="1">
            <a:gsLst>
              <a:gs pos="99000">
                <a:srgbClr val="164A78"/>
              </a:gs>
              <a:gs pos="85000">
                <a:srgbClr val="00AB9E"/>
              </a:gs>
              <a:gs pos="65000">
                <a:srgbClr val="9EC840"/>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creenshot of a computer&#10;&#10;Description automatically generated with low confidence">
            <a:extLst>
              <a:ext uri="{FF2B5EF4-FFF2-40B4-BE49-F238E27FC236}">
                <a16:creationId xmlns:a16="http://schemas.microsoft.com/office/drawing/2014/main" id="{0F191A37-8BA2-E9D7-4B79-7C1DA0329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9800" y="1346088"/>
            <a:ext cx="7772400" cy="4067556"/>
          </a:xfrm>
          <a:prstGeom prst="rect">
            <a:avLst/>
          </a:prstGeom>
          <a:ln w="25400">
            <a:solidFill>
              <a:schemeClr val="bg1"/>
            </a:solidFill>
          </a:ln>
        </p:spPr>
      </p:pic>
    </p:spTree>
    <p:extLst>
      <p:ext uri="{BB962C8B-B14F-4D97-AF65-F5344CB8AC3E}">
        <p14:creationId xmlns:p14="http://schemas.microsoft.com/office/powerpoint/2010/main" val="13179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CF96F0-E1F4-44B2-9E4A-61F37317ED65}"/>
              </a:ext>
            </a:extLst>
          </p:cNvPr>
          <p:cNvSpPr/>
          <p:nvPr userDrawn="1"/>
        </p:nvSpPr>
        <p:spPr>
          <a:xfrm>
            <a:off x="0" y="1"/>
            <a:ext cx="12192000" cy="6857999"/>
          </a:xfrm>
          <a:prstGeom prst="rect">
            <a:avLst/>
          </a:prstGeom>
          <a:gradFill flip="none" rotWithShape="1">
            <a:gsLst>
              <a:gs pos="17000">
                <a:srgbClr val="001C3A"/>
              </a:gs>
              <a:gs pos="91000">
                <a:srgbClr val="4D85B9"/>
              </a:gs>
              <a:gs pos="44000">
                <a:srgbClr val="164A78"/>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B5328950-A769-4E70-8AAF-CA171EBC87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2381" y="784480"/>
            <a:ext cx="3847238" cy="1931314"/>
          </a:xfrm>
          <a:prstGeom prst="rect">
            <a:avLst/>
          </a:prstGeom>
        </p:spPr>
      </p:pic>
      <p:sp>
        <p:nvSpPr>
          <p:cNvPr id="9" name="Text Placeholder 29">
            <a:extLst>
              <a:ext uri="{FF2B5EF4-FFF2-40B4-BE49-F238E27FC236}">
                <a16:creationId xmlns:a16="http://schemas.microsoft.com/office/drawing/2014/main" id="{B80A1449-322B-4D38-A3C1-ECC2CA4A0534}"/>
              </a:ext>
            </a:extLst>
          </p:cNvPr>
          <p:cNvSpPr>
            <a:spLocks noGrp="1"/>
          </p:cNvSpPr>
          <p:nvPr>
            <p:ph type="body" sz="quarter" idx="11" hasCustomPrompt="1"/>
          </p:nvPr>
        </p:nvSpPr>
        <p:spPr>
          <a:xfrm>
            <a:off x="1034716" y="3227802"/>
            <a:ext cx="10094495" cy="1954885"/>
          </a:xfrm>
          <a:prstGeom prst="rect">
            <a:avLst/>
          </a:prstGeom>
        </p:spPr>
        <p:txBody>
          <a:bodyPr lIns="0"/>
          <a:lstStyle>
            <a:lvl1pPr marL="0" indent="0" algn="ctr">
              <a:buFontTx/>
              <a:buNone/>
              <a:defRPr sz="4400" b="0">
                <a:solidFill>
                  <a:schemeClr val="bg1"/>
                </a:solidFill>
                <a:latin typeface="+mj-lt"/>
              </a:defRPr>
            </a:lvl1pPr>
          </a:lstStyle>
          <a:p>
            <a:pPr lvl="0"/>
            <a:r>
              <a:rPr lang="en-US"/>
              <a:t>PRESENTATION TITLE HERE</a:t>
            </a:r>
          </a:p>
          <a:p>
            <a:pPr lvl="0"/>
            <a:r>
              <a:rPr lang="en-US"/>
              <a:t>Subtitle Here</a:t>
            </a:r>
          </a:p>
        </p:txBody>
      </p:sp>
      <p:sp>
        <p:nvSpPr>
          <p:cNvPr id="13" name="Rectangle 12">
            <a:extLst>
              <a:ext uri="{FF2B5EF4-FFF2-40B4-BE49-F238E27FC236}">
                <a16:creationId xmlns:a16="http://schemas.microsoft.com/office/drawing/2014/main" id="{8875099A-701D-89FE-A2FA-A8FDD5C53138}"/>
              </a:ext>
            </a:extLst>
          </p:cNvPr>
          <p:cNvSpPr/>
          <p:nvPr userDrawn="1"/>
        </p:nvSpPr>
        <p:spPr>
          <a:xfrm>
            <a:off x="0" y="6759730"/>
            <a:ext cx="12192000" cy="91440"/>
          </a:xfrm>
          <a:prstGeom prst="rect">
            <a:avLst/>
          </a:prstGeom>
          <a:gradFill flip="none" rotWithShape="1">
            <a:gsLst>
              <a:gs pos="99000">
                <a:srgbClr val="164A78"/>
              </a:gs>
              <a:gs pos="85000">
                <a:srgbClr val="00AB9E"/>
              </a:gs>
              <a:gs pos="65000">
                <a:srgbClr val="9EC840"/>
              </a:gs>
              <a:gs pos="50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a:extLst>
              <a:ext uri="{FF2B5EF4-FFF2-40B4-BE49-F238E27FC236}">
                <a16:creationId xmlns:a16="http://schemas.microsoft.com/office/drawing/2014/main" id="{F5EF1377-4EBF-D298-DD22-46FFBA03B423}"/>
              </a:ext>
            </a:extLst>
          </p:cNvPr>
          <p:cNvSpPr>
            <a:spLocks noGrp="1"/>
          </p:cNvSpPr>
          <p:nvPr>
            <p:ph type="body" sz="quarter" idx="15" hasCustomPrompt="1"/>
          </p:nvPr>
        </p:nvSpPr>
        <p:spPr>
          <a:xfrm>
            <a:off x="301541" y="6399636"/>
            <a:ext cx="4447439" cy="360094"/>
          </a:xfrm>
          <a:prstGeom prst="rect">
            <a:avLst/>
          </a:prstGeom>
        </p:spPr>
        <p:txBody>
          <a:bodyPr rIns="0" anchor="ctr"/>
          <a:lstStyle>
            <a:lvl1pPr marL="7938" indent="-7938" algn="l">
              <a:buFontTx/>
              <a:buNone/>
              <a:tabLst/>
              <a:defRPr lang="en-US" sz="1000" b="1" i="0" kern="1200" spc="6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NHHOUSING.ORG</a:t>
            </a:r>
          </a:p>
        </p:txBody>
      </p:sp>
    </p:spTree>
    <p:extLst>
      <p:ext uri="{BB962C8B-B14F-4D97-AF65-F5344CB8AC3E}">
        <p14:creationId xmlns:p14="http://schemas.microsoft.com/office/powerpoint/2010/main" val="38028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5592A-07F5-7772-B78A-ABC0F9876968}"/>
              </a:ext>
            </a:extLst>
          </p:cNvPr>
          <p:cNvSpPr/>
          <p:nvPr userDrawn="1"/>
        </p:nvSpPr>
        <p:spPr>
          <a:xfrm>
            <a:off x="0" y="1"/>
            <a:ext cx="12192000" cy="6857999"/>
          </a:xfrm>
          <a:prstGeom prst="rect">
            <a:avLst/>
          </a:prstGeom>
          <a:gradFill flip="none" rotWithShape="1">
            <a:gsLst>
              <a:gs pos="17000">
                <a:srgbClr val="001C3A"/>
              </a:gs>
              <a:gs pos="91000">
                <a:srgbClr val="4D85B9"/>
              </a:gs>
              <a:gs pos="44000">
                <a:srgbClr val="164A78"/>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5">
            <a:extLst>
              <a:ext uri="{FF2B5EF4-FFF2-40B4-BE49-F238E27FC236}">
                <a16:creationId xmlns:a16="http://schemas.microsoft.com/office/drawing/2014/main" id="{65327C5C-7FC8-FDBC-6579-3F640C855273}"/>
              </a:ext>
            </a:extLst>
          </p:cNvPr>
          <p:cNvSpPr>
            <a:spLocks noGrp="1"/>
          </p:cNvSpPr>
          <p:nvPr>
            <p:ph type="body" sz="quarter" idx="15" hasCustomPrompt="1"/>
          </p:nvPr>
        </p:nvSpPr>
        <p:spPr>
          <a:xfrm>
            <a:off x="301541" y="6399636"/>
            <a:ext cx="4447439" cy="360094"/>
          </a:xfrm>
          <a:prstGeom prst="rect">
            <a:avLst/>
          </a:prstGeom>
        </p:spPr>
        <p:txBody>
          <a:bodyPr rIns="0" anchor="ctr"/>
          <a:lstStyle>
            <a:lvl1pPr marL="7938" indent="-7938" algn="l">
              <a:buFontTx/>
              <a:buNone/>
              <a:tabLst/>
              <a:defRPr lang="en-US" sz="1000" b="1" i="0" kern="1200" spc="6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NHHOUSING.ORG</a:t>
            </a:r>
          </a:p>
        </p:txBody>
      </p:sp>
      <p:sp>
        <p:nvSpPr>
          <p:cNvPr id="8" name="Rectangle 7">
            <a:extLst>
              <a:ext uri="{FF2B5EF4-FFF2-40B4-BE49-F238E27FC236}">
                <a16:creationId xmlns:a16="http://schemas.microsoft.com/office/drawing/2014/main" id="{B1E713E3-34B0-AE0B-6A3E-C748A7DBD843}"/>
              </a:ext>
            </a:extLst>
          </p:cNvPr>
          <p:cNvSpPr/>
          <p:nvPr userDrawn="1"/>
        </p:nvSpPr>
        <p:spPr>
          <a:xfrm>
            <a:off x="0" y="6759730"/>
            <a:ext cx="12192000" cy="91440"/>
          </a:xfrm>
          <a:prstGeom prst="rect">
            <a:avLst/>
          </a:prstGeom>
          <a:gradFill flip="none" rotWithShape="1">
            <a:gsLst>
              <a:gs pos="99000">
                <a:srgbClr val="164A78"/>
              </a:gs>
              <a:gs pos="85000">
                <a:srgbClr val="00AB9E"/>
              </a:gs>
              <a:gs pos="65000">
                <a:srgbClr val="9EC840"/>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B74B0C0A-1B1A-3397-4EE4-5637666A1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120" y="5939084"/>
            <a:ext cx="1614714" cy="813816"/>
          </a:xfrm>
          <a:prstGeom prst="rect">
            <a:avLst/>
          </a:prstGeom>
        </p:spPr>
      </p:pic>
    </p:spTree>
    <p:extLst>
      <p:ext uri="{BB962C8B-B14F-4D97-AF65-F5344CB8AC3E}">
        <p14:creationId xmlns:p14="http://schemas.microsoft.com/office/powerpoint/2010/main" val="253664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2256C1-FFBE-9947-0AE4-1F0CFCC9D04B}"/>
              </a:ext>
            </a:extLst>
          </p:cNvPr>
          <p:cNvSpPr/>
          <p:nvPr userDrawn="1"/>
        </p:nvSpPr>
        <p:spPr>
          <a:xfrm>
            <a:off x="0" y="6430920"/>
            <a:ext cx="12192000" cy="465180"/>
          </a:xfrm>
          <a:prstGeom prst="rect">
            <a:avLst/>
          </a:prstGeom>
          <a:gradFill flip="none" rotWithShape="1">
            <a:gsLst>
              <a:gs pos="99000">
                <a:srgbClr val="164A78"/>
              </a:gs>
              <a:gs pos="85000">
                <a:srgbClr val="00AB9E"/>
              </a:gs>
              <a:gs pos="65000">
                <a:srgbClr val="9EC840"/>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E21791D-DEC9-4592-D13B-279851F2F43A}"/>
              </a:ext>
            </a:extLst>
          </p:cNvPr>
          <p:cNvSpPr/>
          <p:nvPr userDrawn="1"/>
        </p:nvSpPr>
        <p:spPr>
          <a:xfrm>
            <a:off x="0" y="6527188"/>
            <a:ext cx="12192000" cy="368912"/>
          </a:xfrm>
          <a:prstGeom prst="rect">
            <a:avLst/>
          </a:prstGeom>
          <a:gradFill flip="none" rotWithShape="1">
            <a:gsLst>
              <a:gs pos="0">
                <a:srgbClr val="001C3A"/>
              </a:gs>
              <a:gs pos="77000">
                <a:srgbClr val="4D85B9"/>
              </a:gs>
              <a:gs pos="26000">
                <a:srgbClr val="164A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83F24A2D-6BE3-4D04-9153-04BA78C4E38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2116" y="5664499"/>
            <a:ext cx="1617814" cy="812142"/>
          </a:xfrm>
          <a:prstGeom prst="rect">
            <a:avLst/>
          </a:prstGeom>
        </p:spPr>
      </p:pic>
      <p:sp>
        <p:nvSpPr>
          <p:cNvPr id="31" name="Text Placeholder 29">
            <a:extLst>
              <a:ext uri="{FF2B5EF4-FFF2-40B4-BE49-F238E27FC236}">
                <a16:creationId xmlns:a16="http://schemas.microsoft.com/office/drawing/2014/main" id="{A4ADD6B1-4F5A-43FC-A35D-D0BB8580EB4C}"/>
              </a:ext>
            </a:extLst>
          </p:cNvPr>
          <p:cNvSpPr>
            <a:spLocks noGrp="1"/>
          </p:cNvSpPr>
          <p:nvPr>
            <p:ph type="body" sz="quarter" idx="12" hasCustomPrompt="1"/>
          </p:nvPr>
        </p:nvSpPr>
        <p:spPr>
          <a:xfrm>
            <a:off x="1019476" y="1638666"/>
            <a:ext cx="10109734" cy="437515"/>
          </a:xfrm>
          <a:prstGeom prst="rect">
            <a:avLst/>
          </a:prstGeom>
        </p:spPr>
        <p:txBody>
          <a:bodyPr lIns="0"/>
          <a:lstStyle>
            <a:lvl1pPr>
              <a:buFontTx/>
              <a:buNone/>
              <a:defRPr sz="2400" b="0">
                <a:solidFill>
                  <a:schemeClr val="bg2">
                    <a:lumMod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b="1"/>
              <a:t>BULLET HEADLINE</a:t>
            </a:r>
            <a:endParaRPr lang="en-US"/>
          </a:p>
        </p:txBody>
      </p:sp>
      <p:sp>
        <p:nvSpPr>
          <p:cNvPr id="33" name="Text Placeholder 32">
            <a:extLst>
              <a:ext uri="{FF2B5EF4-FFF2-40B4-BE49-F238E27FC236}">
                <a16:creationId xmlns:a16="http://schemas.microsoft.com/office/drawing/2014/main" id="{0B662050-4B45-4EE6-BFDE-96C15D51500A}"/>
              </a:ext>
            </a:extLst>
          </p:cNvPr>
          <p:cNvSpPr>
            <a:spLocks noGrp="1"/>
          </p:cNvSpPr>
          <p:nvPr>
            <p:ph type="body" sz="quarter" idx="13" hasCustomPrompt="1"/>
          </p:nvPr>
        </p:nvSpPr>
        <p:spPr>
          <a:xfrm>
            <a:off x="1019476" y="2088960"/>
            <a:ext cx="10094495" cy="3383379"/>
          </a:xfrm>
          <a:prstGeom prst="rect">
            <a:avLst/>
          </a:prstGeom>
        </p:spPr>
        <p:txBody>
          <a:bodyPr lIns="0"/>
          <a:lstStyle>
            <a:lvl1pPr>
              <a:buClr>
                <a:srgbClr val="9DC02E"/>
              </a:buClr>
              <a:defRPr sz="2400">
                <a:solidFill>
                  <a:schemeClr val="bg2">
                    <a:lumMod val="25000"/>
                  </a:schemeClr>
                </a:solidFill>
              </a:defRPr>
            </a:lvl1pPr>
            <a:lvl2pPr>
              <a:buClr>
                <a:srgbClr val="9DC02E"/>
              </a:buClr>
              <a:buSzPct val="70000"/>
              <a:buFont typeface="Wingdings" panose="05000000000000000000" pitchFamily="2" charset="2"/>
              <a:buChar char="q"/>
              <a:defRPr sz="2000">
                <a:solidFill>
                  <a:schemeClr val="bg2">
                    <a:lumMod val="25000"/>
                  </a:schemeClr>
                </a:solidFill>
              </a:defRPr>
            </a:lvl2pPr>
            <a:lvl3pPr>
              <a:buClr>
                <a:srgbClr val="9DC02E"/>
              </a:buClr>
              <a:buFont typeface="Open Sans" panose="020B0606030504020204" pitchFamily="34" charset="0"/>
              <a:buChar char="−"/>
              <a:defRPr sz="1800" i="1">
                <a:solidFill>
                  <a:schemeClr val="bg2">
                    <a:lumMod val="25000"/>
                  </a:schemeClr>
                </a:solidFill>
              </a:defRPr>
            </a:lvl3pPr>
            <a:lvl4pPr>
              <a:buClr>
                <a:srgbClr val="9DC02E"/>
              </a:buClr>
              <a:defRPr>
                <a:solidFill>
                  <a:schemeClr val="bg2">
                    <a:lumMod val="25000"/>
                  </a:schemeClr>
                </a:solidFill>
              </a:defRPr>
            </a:lvl4pPr>
            <a:lvl5pPr>
              <a:buClr>
                <a:srgbClr val="9DC02E"/>
              </a:buClr>
              <a:defRPr>
                <a:solidFill>
                  <a:schemeClr val="bg2">
                    <a:lumMod val="25000"/>
                  </a:schemeClr>
                </a:solidFill>
              </a:defRPr>
            </a:lvl5pPr>
          </a:lstStyle>
          <a:p>
            <a:pPr lvl="0"/>
            <a:r>
              <a:rPr lang="en-US"/>
              <a:t>First level</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BCA4A712-C67A-4161-8FEE-12D360ADF86C}"/>
              </a:ext>
            </a:extLst>
          </p:cNvPr>
          <p:cNvSpPr>
            <a:spLocks noGrp="1"/>
          </p:cNvSpPr>
          <p:nvPr>
            <p:ph type="body" sz="quarter" idx="14" hasCustomPrompt="1"/>
          </p:nvPr>
        </p:nvSpPr>
        <p:spPr>
          <a:xfrm>
            <a:off x="1034716" y="457200"/>
            <a:ext cx="10109734" cy="660400"/>
          </a:xfrm>
          <a:prstGeom prst="rect">
            <a:avLst/>
          </a:prstGeom>
        </p:spPr>
        <p:txBody>
          <a:bodyPr/>
          <a:lstStyle>
            <a:lvl1pPr algn="l">
              <a:buFontTx/>
              <a:buNone/>
              <a:defRPr sz="3200">
                <a:solidFill>
                  <a:srgbClr val="164A78"/>
                </a:solidFill>
              </a:defRPr>
            </a:lvl1pPr>
          </a:lstStyle>
          <a:p>
            <a:pPr lvl="0"/>
            <a:r>
              <a:rPr lang="en-US"/>
              <a:t>HEADLINE</a:t>
            </a:r>
          </a:p>
        </p:txBody>
      </p:sp>
      <p:sp>
        <p:nvSpPr>
          <p:cNvPr id="6" name="Text Placeholder 5">
            <a:extLst>
              <a:ext uri="{FF2B5EF4-FFF2-40B4-BE49-F238E27FC236}">
                <a16:creationId xmlns:a16="http://schemas.microsoft.com/office/drawing/2014/main" id="{5BB94F7E-F414-4E48-87A9-C371E3ADE420}"/>
              </a:ext>
            </a:extLst>
          </p:cNvPr>
          <p:cNvSpPr>
            <a:spLocks noGrp="1"/>
          </p:cNvSpPr>
          <p:nvPr>
            <p:ph type="body" sz="quarter" idx="15" hasCustomPrompt="1"/>
          </p:nvPr>
        </p:nvSpPr>
        <p:spPr>
          <a:xfrm>
            <a:off x="301541" y="6527188"/>
            <a:ext cx="4447439" cy="360094"/>
          </a:xfrm>
          <a:prstGeom prst="rect">
            <a:avLst/>
          </a:prstGeom>
        </p:spPr>
        <p:txBody>
          <a:bodyPr rIns="0" anchor="ctr"/>
          <a:lstStyle>
            <a:lvl1pPr marL="7938" indent="-7938" algn="l">
              <a:buFontTx/>
              <a:buNone/>
              <a:tabLst/>
              <a:defRPr lang="en-US" sz="1000" b="1" i="0" kern="1200" spc="6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NHHOUSING.ORG</a:t>
            </a:r>
          </a:p>
        </p:txBody>
      </p:sp>
      <p:sp>
        <p:nvSpPr>
          <p:cNvPr id="7" name="Slide Number Placeholder 1">
            <a:extLst>
              <a:ext uri="{FF2B5EF4-FFF2-40B4-BE49-F238E27FC236}">
                <a16:creationId xmlns:a16="http://schemas.microsoft.com/office/drawing/2014/main" id="{20E31669-25CB-67AB-250B-35199B898D9A}"/>
              </a:ext>
            </a:extLst>
          </p:cNvPr>
          <p:cNvSpPr>
            <a:spLocks noGrp="1"/>
          </p:cNvSpPr>
          <p:nvPr>
            <p:ph type="sldNum" sz="quarter" idx="4"/>
          </p:nvPr>
        </p:nvSpPr>
        <p:spPr>
          <a:xfrm>
            <a:off x="9050470" y="6518370"/>
            <a:ext cx="2743200" cy="339630"/>
          </a:xfrm>
          <a:prstGeom prst="rect">
            <a:avLst/>
          </a:prstGeom>
        </p:spPr>
        <p:txBody>
          <a:bodyPr vert="horz" lIns="91440" tIns="45720" rIns="91440" bIns="45720" rtlCol="0" anchor="ctr"/>
          <a:lstStyle>
            <a:lvl1pPr algn="r">
              <a:defRPr sz="1200">
                <a:solidFill>
                  <a:schemeClr val="bg1"/>
                </a:solidFill>
              </a:defRPr>
            </a:lvl1pPr>
          </a:lstStyle>
          <a:p>
            <a:fld id="{23249632-8E8E-41CE-8D61-3D91AE0A3D42}" type="slidenum">
              <a:rPr lang="en-US" smtClean="0"/>
              <a:pPr/>
              <a:t>‹#›</a:t>
            </a:fld>
            <a:endParaRPr lang="en-US" dirty="0"/>
          </a:p>
        </p:txBody>
      </p:sp>
    </p:spTree>
    <p:extLst>
      <p:ext uri="{BB962C8B-B14F-4D97-AF65-F5344CB8AC3E}">
        <p14:creationId xmlns:p14="http://schemas.microsoft.com/office/powerpoint/2010/main" val="85550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5592A-07F5-7772-B78A-ABC0F9876968}"/>
              </a:ext>
            </a:extLst>
          </p:cNvPr>
          <p:cNvSpPr/>
          <p:nvPr userDrawn="1"/>
        </p:nvSpPr>
        <p:spPr>
          <a:xfrm>
            <a:off x="0" y="1"/>
            <a:ext cx="12192000" cy="6857999"/>
          </a:xfrm>
          <a:prstGeom prst="rect">
            <a:avLst/>
          </a:prstGeom>
          <a:gradFill flip="none" rotWithShape="1">
            <a:gsLst>
              <a:gs pos="17000">
                <a:srgbClr val="001C3A"/>
              </a:gs>
              <a:gs pos="91000">
                <a:srgbClr val="4D85B9"/>
              </a:gs>
              <a:gs pos="44000">
                <a:srgbClr val="164A78"/>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4561DF3-6086-1183-2777-BC9BDBAE99DA}"/>
              </a:ext>
            </a:extLst>
          </p:cNvPr>
          <p:cNvSpPr/>
          <p:nvPr userDrawn="1"/>
        </p:nvSpPr>
        <p:spPr>
          <a:xfrm>
            <a:off x="0" y="6759730"/>
            <a:ext cx="12192000" cy="91440"/>
          </a:xfrm>
          <a:prstGeom prst="rect">
            <a:avLst/>
          </a:prstGeom>
          <a:gradFill flip="none" rotWithShape="1">
            <a:gsLst>
              <a:gs pos="99000">
                <a:srgbClr val="164A78"/>
              </a:gs>
              <a:gs pos="85000">
                <a:srgbClr val="00AB9E"/>
              </a:gs>
              <a:gs pos="65000">
                <a:srgbClr val="9EC840"/>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82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EA29-144B-4B62-6C1B-762D70CF8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B7E4B-FD71-B26B-AF6A-D0F14BFC9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F5985-5779-70BF-B3D1-12DCC402B997}"/>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5" name="Footer Placeholder 4">
            <a:extLst>
              <a:ext uri="{FF2B5EF4-FFF2-40B4-BE49-F238E27FC236}">
                <a16:creationId xmlns:a16="http://schemas.microsoft.com/office/drawing/2014/main" id="{42748F1D-5D10-FDEB-7260-040A89E7D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F216C-EED5-402A-576A-BF8B9A884E6B}"/>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425722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3A3B-8DF7-314B-0086-8F65AA064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C1C959-B97F-5826-A6CD-DF196A7EB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D909B-2B45-8E25-8F39-47A7D18E4CC0}"/>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5" name="Footer Placeholder 4">
            <a:extLst>
              <a:ext uri="{FF2B5EF4-FFF2-40B4-BE49-F238E27FC236}">
                <a16:creationId xmlns:a16="http://schemas.microsoft.com/office/drawing/2014/main" id="{629238AE-20ED-742E-36A1-E73D59011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AF00-62D3-C936-6F7E-3E03CCD0D257}"/>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263898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7495-7F35-0814-0A59-1E1B48390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073F9-6EFA-DD73-F03A-AD93A2EF3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A3B5AA-4F23-6398-23C4-1A2D4E459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D162FE-0FB1-C860-2A38-75BF65B796AA}"/>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6" name="Footer Placeholder 5">
            <a:extLst>
              <a:ext uri="{FF2B5EF4-FFF2-40B4-BE49-F238E27FC236}">
                <a16:creationId xmlns:a16="http://schemas.microsoft.com/office/drawing/2014/main" id="{FB04C5C8-B5C0-F33E-FCFE-89EE9BA5D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92A46-3199-381E-6BD1-0A717FFEB360}"/>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206248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AAE0-3C4B-ECA5-AD47-6091715359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370DA-15E8-9795-1473-12D7792A0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8EFBC-D0AE-0AED-B71C-83AA64F20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8EA87F-BE3D-F905-030E-20301DFFD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F1C05-50A9-FFBB-E94F-8BD1518322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97D3CE-36E6-ACB4-82DE-48F94CE91AAB}"/>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8" name="Footer Placeholder 7">
            <a:extLst>
              <a:ext uri="{FF2B5EF4-FFF2-40B4-BE49-F238E27FC236}">
                <a16:creationId xmlns:a16="http://schemas.microsoft.com/office/drawing/2014/main" id="{DA6F0A23-DDB7-A836-6E84-087460206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DED2F4-8FB7-8915-ED8E-67BD6EDB236B}"/>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377812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4207-86DB-39F5-D060-89F2A9411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0C2A4-AAF3-0C91-3E8E-BF1476DDF185}"/>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4" name="Footer Placeholder 3">
            <a:extLst>
              <a:ext uri="{FF2B5EF4-FFF2-40B4-BE49-F238E27FC236}">
                <a16:creationId xmlns:a16="http://schemas.microsoft.com/office/drawing/2014/main" id="{79BCA6E9-8288-3720-B7A1-47A9733E37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F3464-9DF2-5D92-58B6-B12226207A93}"/>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299415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ED9CD-3827-B4D6-F797-AE6CD1A1B42C}"/>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3" name="Footer Placeholder 2">
            <a:extLst>
              <a:ext uri="{FF2B5EF4-FFF2-40B4-BE49-F238E27FC236}">
                <a16:creationId xmlns:a16="http://schemas.microsoft.com/office/drawing/2014/main" id="{13532DD8-45AE-A7CF-12F3-55AF01D23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0C4E2-E7CB-2F94-0E41-0C324982F90D}"/>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280220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39A-F240-2FE9-7C9B-D4457961C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E637A-AFC9-E9BC-1B43-411DA8B60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6C627D-DEFE-0684-AD87-CC280BD0A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04F8E-61AC-3B94-889F-4E78EEA34C53}"/>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6" name="Footer Placeholder 5">
            <a:extLst>
              <a:ext uri="{FF2B5EF4-FFF2-40B4-BE49-F238E27FC236}">
                <a16:creationId xmlns:a16="http://schemas.microsoft.com/office/drawing/2014/main" id="{1BBE749B-66C3-A2D0-0367-64C611D74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B8D5C-E8A0-6BAE-41B6-CC64F0B23A8E}"/>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294378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63B2-796F-6699-1597-46E329A00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CC7B56-EDF1-376C-7E7E-3D8F5857A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AD5B9-05D2-390F-3AC0-C5CE6EDA5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2BEA2-A5DE-B14B-CD5D-446E45E689D3}"/>
              </a:ext>
            </a:extLst>
          </p:cNvPr>
          <p:cNvSpPr>
            <a:spLocks noGrp="1"/>
          </p:cNvSpPr>
          <p:nvPr>
            <p:ph type="dt" sz="half" idx="10"/>
          </p:nvPr>
        </p:nvSpPr>
        <p:spPr/>
        <p:txBody>
          <a:bodyPr/>
          <a:lstStyle/>
          <a:p>
            <a:fld id="{C2DC7217-25EE-4D6E-A62A-CC3FC2CAAF82}" type="datetimeFigureOut">
              <a:rPr lang="en-US" smtClean="0"/>
              <a:t>2/13/2024</a:t>
            </a:fld>
            <a:endParaRPr lang="en-US"/>
          </a:p>
        </p:txBody>
      </p:sp>
      <p:sp>
        <p:nvSpPr>
          <p:cNvPr id="6" name="Footer Placeholder 5">
            <a:extLst>
              <a:ext uri="{FF2B5EF4-FFF2-40B4-BE49-F238E27FC236}">
                <a16:creationId xmlns:a16="http://schemas.microsoft.com/office/drawing/2014/main" id="{35CEF870-C3EA-1F66-9833-61CC986F0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3B956-8A92-21BE-90DC-B8D957F633C3}"/>
              </a:ext>
            </a:extLst>
          </p:cNvPr>
          <p:cNvSpPr>
            <a:spLocks noGrp="1"/>
          </p:cNvSpPr>
          <p:nvPr>
            <p:ph type="sldNum" sz="quarter" idx="12"/>
          </p:nvPr>
        </p:nvSpPr>
        <p:spPr/>
        <p:txBody>
          <a:bodyPr/>
          <a:lstStyle/>
          <a:p>
            <a:fld id="{5AD978D2-422D-4F29-8436-60602AC21890}" type="slidenum">
              <a:rPr lang="en-US" smtClean="0"/>
              <a:t>‹#›</a:t>
            </a:fld>
            <a:endParaRPr lang="en-US"/>
          </a:p>
        </p:txBody>
      </p:sp>
    </p:spTree>
    <p:extLst>
      <p:ext uri="{BB962C8B-B14F-4D97-AF65-F5344CB8AC3E}">
        <p14:creationId xmlns:p14="http://schemas.microsoft.com/office/powerpoint/2010/main" val="348941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21A2D-083D-539D-F95A-CD20E4533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8C2A1-C83F-19A4-A9F2-6A21287E4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44D59-5A80-662F-33B2-A093BEC7C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C7217-25EE-4D6E-A62A-CC3FC2CAAF82}" type="datetimeFigureOut">
              <a:rPr lang="en-US" smtClean="0"/>
              <a:t>2/13/2024</a:t>
            </a:fld>
            <a:endParaRPr lang="en-US"/>
          </a:p>
        </p:txBody>
      </p:sp>
      <p:sp>
        <p:nvSpPr>
          <p:cNvPr id="5" name="Footer Placeholder 4">
            <a:extLst>
              <a:ext uri="{FF2B5EF4-FFF2-40B4-BE49-F238E27FC236}">
                <a16:creationId xmlns:a16="http://schemas.microsoft.com/office/drawing/2014/main" id="{A2B39B51-9E17-476E-D069-9AFDF659A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F617E-9525-44C5-BDE4-900C2F506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978D2-422D-4F29-8436-60602AC21890}" type="slidenum">
              <a:rPr lang="en-US" smtClean="0"/>
              <a:t>‹#›</a:t>
            </a:fld>
            <a:endParaRPr lang="en-US"/>
          </a:p>
        </p:txBody>
      </p:sp>
    </p:spTree>
    <p:extLst>
      <p:ext uri="{BB962C8B-B14F-4D97-AF65-F5344CB8AC3E}">
        <p14:creationId xmlns:p14="http://schemas.microsoft.com/office/powerpoint/2010/main" val="422502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8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5160">
          <p15:clr>
            <a:srgbClr val="F26B43"/>
          </p15:clr>
        </p15:guide>
        <p15:guide id="3" orient="horz" pos="288">
          <p15:clr>
            <a:srgbClr val="F26B43"/>
          </p15:clr>
        </p15:guide>
        <p15:guide id="4" orient="horz" pos="4032">
          <p15:clr>
            <a:srgbClr val="F26B43"/>
          </p15:clr>
        </p15:guide>
        <p15:guide id="5" pos="7296">
          <p15:clr>
            <a:srgbClr val="F26B43"/>
          </p15:clr>
        </p15:guide>
        <p15:guide id="6" pos="25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nhar.org/news/article/affordability-low"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E3CC039F-8694-88EB-4B79-9D67CDC70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691" y="330736"/>
            <a:ext cx="2798618" cy="1404907"/>
          </a:xfrm>
          <a:prstGeom prst="rect">
            <a:avLst/>
          </a:prstGeom>
        </p:spPr>
      </p:pic>
      <p:sp>
        <p:nvSpPr>
          <p:cNvPr id="3" name="Text Placeholder 1">
            <a:extLst>
              <a:ext uri="{FF2B5EF4-FFF2-40B4-BE49-F238E27FC236}">
                <a16:creationId xmlns:a16="http://schemas.microsoft.com/office/drawing/2014/main" id="{767C6FDA-E043-4070-AE6E-DC839568297B}"/>
              </a:ext>
            </a:extLst>
          </p:cNvPr>
          <p:cNvSpPr txBox="1">
            <a:spLocks/>
          </p:cNvSpPr>
          <p:nvPr/>
        </p:nvSpPr>
        <p:spPr>
          <a:xfrm>
            <a:off x="537518" y="2416502"/>
            <a:ext cx="11116964" cy="1575582"/>
          </a:xfrm>
          <a:prstGeom prst="rect">
            <a:avLst/>
          </a:prstGeom>
        </p:spPr>
        <p:txBody>
          <a:bodyPr lIns="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br>
              <a:rPr lang="en-US" sz="4400" b="1" dirty="0">
                <a:solidFill>
                  <a:schemeClr val="bg1"/>
                </a:solidFill>
              </a:rPr>
            </a:br>
            <a:r>
              <a:rPr lang="en-US" sz="4400" b="1" dirty="0">
                <a:solidFill>
                  <a:schemeClr val="bg1"/>
                </a:solidFill>
              </a:rPr>
              <a:t>NEW HAMPSHIRE HOUSING MARKET OVERVIEW</a:t>
            </a:r>
            <a:endParaRPr lang="en-US" sz="5400" b="1" dirty="0">
              <a:solidFill>
                <a:schemeClr val="bg1"/>
              </a:solidFill>
            </a:endParaRPr>
          </a:p>
        </p:txBody>
      </p:sp>
      <p:sp>
        <p:nvSpPr>
          <p:cNvPr id="6" name="Text Placeholder 1">
            <a:extLst>
              <a:ext uri="{FF2B5EF4-FFF2-40B4-BE49-F238E27FC236}">
                <a16:creationId xmlns:a16="http://schemas.microsoft.com/office/drawing/2014/main" id="{B09D989A-6CB4-BBC9-55F4-7CBC0AE73BF8}"/>
              </a:ext>
            </a:extLst>
          </p:cNvPr>
          <p:cNvSpPr txBox="1">
            <a:spLocks/>
          </p:cNvSpPr>
          <p:nvPr/>
        </p:nvSpPr>
        <p:spPr>
          <a:xfrm>
            <a:off x="537518" y="5105400"/>
            <a:ext cx="11116964" cy="1379660"/>
          </a:xfrm>
          <a:prstGeom prst="rect">
            <a:avLst/>
          </a:prstGeom>
        </p:spPr>
        <p:txBody>
          <a:bodyPr lIns="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br>
              <a:rPr lang="en-US" sz="1600" b="1" dirty="0">
                <a:solidFill>
                  <a:schemeClr val="bg1"/>
                </a:solidFill>
              </a:rPr>
            </a:br>
            <a:r>
              <a:rPr lang="en-US" sz="2000" b="1" dirty="0">
                <a:solidFill>
                  <a:schemeClr val="bg1"/>
                </a:solidFill>
              </a:rPr>
              <a:t>Rob Dapice and Jack Ruderman </a:t>
            </a:r>
            <a:br>
              <a:rPr lang="en-US" sz="2000" b="1" dirty="0">
                <a:solidFill>
                  <a:schemeClr val="bg1"/>
                </a:solidFill>
              </a:rPr>
            </a:br>
            <a:r>
              <a:rPr lang="en-US" sz="2000" b="1" dirty="0">
                <a:solidFill>
                  <a:schemeClr val="bg1"/>
                </a:solidFill>
              </a:rPr>
              <a:t>January 4, 2024</a:t>
            </a:r>
            <a:endParaRPr lang="en-US" sz="2000" b="1" dirty="0">
              <a:solidFill>
                <a:schemeClr val="bg1"/>
              </a:solidFill>
              <a:ea typeface="Open Sans"/>
              <a:cs typeface="Open Sans"/>
            </a:endParaRPr>
          </a:p>
        </p:txBody>
      </p:sp>
    </p:spTree>
    <p:extLst>
      <p:ext uri="{BB962C8B-B14F-4D97-AF65-F5344CB8AC3E}">
        <p14:creationId xmlns:p14="http://schemas.microsoft.com/office/powerpoint/2010/main" val="186844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EE6E64-AB78-5EF5-2D15-3908B572784B}"/>
              </a:ext>
            </a:extLst>
          </p:cNvPr>
          <p:cNvSpPr>
            <a:spLocks noGrp="1"/>
          </p:cNvSpPr>
          <p:nvPr>
            <p:ph type="body" sz="quarter" idx="14"/>
          </p:nvPr>
        </p:nvSpPr>
        <p:spPr>
          <a:xfrm>
            <a:off x="2323121" y="356502"/>
            <a:ext cx="7545758" cy="660400"/>
          </a:xfrm>
        </p:spPr>
        <p:txBody>
          <a:bodyPr/>
          <a:lstStyle/>
          <a:p>
            <a:r>
              <a:rPr lang="en-US" b="1" dirty="0"/>
              <a:t>MONTHS</a:t>
            </a:r>
            <a:r>
              <a:rPr lang="en-US" dirty="0"/>
              <a:t> </a:t>
            </a:r>
            <a:r>
              <a:rPr lang="en-US" b="1" dirty="0"/>
              <a:t>OF SUPPLY OF INVENTORY</a:t>
            </a:r>
          </a:p>
        </p:txBody>
      </p:sp>
      <p:sp>
        <p:nvSpPr>
          <p:cNvPr id="5" name="Text Placeholder 4">
            <a:extLst>
              <a:ext uri="{FF2B5EF4-FFF2-40B4-BE49-F238E27FC236}">
                <a16:creationId xmlns:a16="http://schemas.microsoft.com/office/drawing/2014/main" id="{D21873D2-7DEF-2E9F-A99E-8CA2F976117C}"/>
              </a:ext>
            </a:extLst>
          </p:cNvPr>
          <p:cNvSpPr>
            <a:spLocks noGrp="1"/>
          </p:cNvSpPr>
          <p:nvPr>
            <p:ph type="body" sz="quarter" idx="15"/>
          </p:nvPr>
        </p:nvSpPr>
        <p:spPr/>
        <p:txBody>
          <a:bodyPr/>
          <a:lstStyle/>
          <a:p>
            <a:endParaRPr lang="en-US" dirty="0"/>
          </a:p>
        </p:txBody>
      </p:sp>
      <p:pic>
        <p:nvPicPr>
          <p:cNvPr id="8" name="Picture 7">
            <a:extLst>
              <a:ext uri="{FF2B5EF4-FFF2-40B4-BE49-F238E27FC236}">
                <a16:creationId xmlns:a16="http://schemas.microsoft.com/office/drawing/2014/main" id="{1961952D-501C-BF7C-0210-CEE7737742FB}"/>
              </a:ext>
            </a:extLst>
          </p:cNvPr>
          <p:cNvPicPr>
            <a:picLocks noChangeAspect="1"/>
          </p:cNvPicPr>
          <p:nvPr/>
        </p:nvPicPr>
        <p:blipFill rotWithShape="1">
          <a:blip r:embed="rId3"/>
          <a:srcRect t="10831" b="9442"/>
          <a:stretch/>
        </p:blipFill>
        <p:spPr>
          <a:xfrm>
            <a:off x="1462498" y="926955"/>
            <a:ext cx="7268142" cy="4824195"/>
          </a:xfrm>
          <a:prstGeom prst="rect">
            <a:avLst/>
          </a:prstGeom>
        </p:spPr>
      </p:pic>
      <p:pic>
        <p:nvPicPr>
          <p:cNvPr id="12" name="Picture 11">
            <a:extLst>
              <a:ext uri="{FF2B5EF4-FFF2-40B4-BE49-F238E27FC236}">
                <a16:creationId xmlns:a16="http://schemas.microsoft.com/office/drawing/2014/main" id="{801A7EFF-3DA4-38D3-69C6-E4546A367863}"/>
              </a:ext>
            </a:extLst>
          </p:cNvPr>
          <p:cNvPicPr>
            <a:picLocks noChangeAspect="1"/>
          </p:cNvPicPr>
          <p:nvPr/>
        </p:nvPicPr>
        <p:blipFill>
          <a:blip r:embed="rId4"/>
          <a:stretch>
            <a:fillRect/>
          </a:stretch>
        </p:blipFill>
        <p:spPr>
          <a:xfrm>
            <a:off x="2619456" y="5901337"/>
            <a:ext cx="4954225" cy="475664"/>
          </a:xfrm>
          <a:prstGeom prst="rect">
            <a:avLst/>
          </a:prstGeom>
        </p:spPr>
      </p:pic>
      <p:sp>
        <p:nvSpPr>
          <p:cNvPr id="13" name="TextBox 12">
            <a:extLst>
              <a:ext uri="{FF2B5EF4-FFF2-40B4-BE49-F238E27FC236}">
                <a16:creationId xmlns:a16="http://schemas.microsoft.com/office/drawing/2014/main" id="{81377BFA-0D90-8440-9F33-217643919DFC}"/>
              </a:ext>
            </a:extLst>
          </p:cNvPr>
          <p:cNvSpPr txBox="1"/>
          <p:nvPr/>
        </p:nvSpPr>
        <p:spPr>
          <a:xfrm>
            <a:off x="9050470" y="2613392"/>
            <a:ext cx="2127221" cy="1631216"/>
          </a:xfrm>
          <a:prstGeom prst="rect">
            <a:avLst/>
          </a:prstGeom>
          <a:noFill/>
        </p:spPr>
        <p:txBody>
          <a:bodyPr wrap="square" rtlCol="0">
            <a:spAutoFit/>
          </a:bodyPr>
          <a:lstStyle/>
          <a:p>
            <a:r>
              <a:rPr lang="en-US" sz="2000" dirty="0"/>
              <a:t>Less than </a:t>
            </a:r>
            <a:br>
              <a:rPr lang="en-US" sz="2000" dirty="0"/>
            </a:br>
            <a:r>
              <a:rPr lang="en-US" sz="2000" dirty="0"/>
              <a:t>6 months of inventory is considered a </a:t>
            </a:r>
            <a:r>
              <a:rPr lang="en-US" sz="2000" b="1" i="1" dirty="0"/>
              <a:t>seller’s market</a:t>
            </a:r>
            <a:r>
              <a:rPr lang="en-US" sz="2000" dirty="0"/>
              <a:t>.</a:t>
            </a:r>
          </a:p>
        </p:txBody>
      </p:sp>
    </p:spTree>
    <p:extLst>
      <p:ext uri="{BB962C8B-B14F-4D97-AF65-F5344CB8AC3E}">
        <p14:creationId xmlns:p14="http://schemas.microsoft.com/office/powerpoint/2010/main" val="34802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B29C7C-3E09-A372-9B2E-A6E71B9438B4}"/>
              </a:ext>
            </a:extLst>
          </p:cNvPr>
          <p:cNvSpPr>
            <a:spLocks noGrp="1"/>
          </p:cNvSpPr>
          <p:nvPr>
            <p:ph type="body" sz="quarter" idx="14"/>
          </p:nvPr>
        </p:nvSpPr>
        <p:spPr>
          <a:xfrm>
            <a:off x="1767038" y="357886"/>
            <a:ext cx="8657924" cy="660400"/>
          </a:xfrm>
        </p:spPr>
        <p:txBody>
          <a:bodyPr/>
          <a:lstStyle/>
          <a:p>
            <a:r>
              <a:rPr lang="en-US" b="1" dirty="0"/>
              <a:t>NH BUILDING PERMITS ISSUED 1980 - 2022​</a:t>
            </a:r>
          </a:p>
        </p:txBody>
      </p:sp>
      <p:sp>
        <p:nvSpPr>
          <p:cNvPr id="5" name="Text Placeholder 4">
            <a:extLst>
              <a:ext uri="{FF2B5EF4-FFF2-40B4-BE49-F238E27FC236}">
                <a16:creationId xmlns:a16="http://schemas.microsoft.com/office/drawing/2014/main" id="{C0FE405C-3F3E-8E5F-6BBE-3D18C177D9B7}"/>
              </a:ext>
            </a:extLst>
          </p:cNvPr>
          <p:cNvSpPr>
            <a:spLocks noGrp="1"/>
          </p:cNvSpPr>
          <p:nvPr>
            <p:ph type="body" sz="quarter" idx="15"/>
          </p:nvPr>
        </p:nvSpPr>
        <p:spPr/>
        <p:txBody>
          <a:bodyPr/>
          <a:lstStyle/>
          <a:p>
            <a:endParaRPr lang="en-US" dirty="0"/>
          </a:p>
        </p:txBody>
      </p:sp>
      <p:graphicFrame>
        <p:nvGraphicFramePr>
          <p:cNvPr id="7" name="Chart 6">
            <a:extLst>
              <a:ext uri="{FF2B5EF4-FFF2-40B4-BE49-F238E27FC236}">
                <a16:creationId xmlns:a16="http://schemas.microsoft.com/office/drawing/2014/main" id="{40597035-0326-CD63-EE4D-CE93F34223DE}"/>
              </a:ext>
            </a:extLst>
          </p:cNvPr>
          <p:cNvGraphicFramePr>
            <a:graphicFrameLocks/>
          </p:cNvGraphicFramePr>
          <p:nvPr/>
        </p:nvGraphicFramePr>
        <p:xfrm>
          <a:off x="412750" y="931926"/>
          <a:ext cx="11366500" cy="5258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12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C108C3-5816-22DE-38C9-B5E63B986A11}"/>
              </a:ext>
            </a:extLst>
          </p:cNvPr>
          <p:cNvSpPr>
            <a:spLocks noGrp="1"/>
          </p:cNvSpPr>
          <p:nvPr>
            <p:ph type="body" sz="quarter" idx="13"/>
          </p:nvPr>
        </p:nvSpPr>
        <p:spPr>
          <a:xfrm>
            <a:off x="1789628" y="5729798"/>
            <a:ext cx="8098651" cy="529607"/>
          </a:xfrm>
        </p:spPr>
        <p:txBody>
          <a:bodyPr/>
          <a:lstStyle/>
          <a:p>
            <a:pPr marL="0" indent="0">
              <a:buNone/>
            </a:pPr>
            <a:r>
              <a:rPr lang="en-US" sz="1200" b="0" i="0" u="none" strike="noStrike" dirty="0">
                <a:solidFill>
                  <a:srgbClr val="000000"/>
                </a:solidFill>
                <a:effectLst/>
                <a:latin typeface="Arial" panose="020B0604020202020204" pitchFamily="34" charset="0"/>
                <a:cs typeface="Arial" panose="020B0604020202020204" pitchFamily="34" charset="0"/>
              </a:rPr>
              <a:t>Interest rate and payments calculated based on $400,000 home with 5% down payment, 30-year mortgage. Per-month cost reflects principal and interest only, excludes estimated insurance and taxes.</a:t>
            </a:r>
            <a:endParaRPr lang="en-US" sz="1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6CA04C7-59AD-0985-5882-417DCBEABC13}"/>
              </a:ext>
            </a:extLst>
          </p:cNvPr>
          <p:cNvSpPr>
            <a:spLocks noGrp="1"/>
          </p:cNvSpPr>
          <p:nvPr>
            <p:ph type="body" sz="quarter" idx="14"/>
          </p:nvPr>
        </p:nvSpPr>
        <p:spPr/>
        <p:txBody>
          <a:bodyPr/>
          <a:lstStyle/>
          <a:p>
            <a:pPr algn="ctr"/>
            <a:r>
              <a:rPr lang="en-US" b="1" dirty="0"/>
              <a:t>IMPACT OF INTEREST RATES</a:t>
            </a:r>
          </a:p>
        </p:txBody>
      </p:sp>
      <p:sp>
        <p:nvSpPr>
          <p:cNvPr id="5" name="Text Placeholder 4">
            <a:extLst>
              <a:ext uri="{FF2B5EF4-FFF2-40B4-BE49-F238E27FC236}">
                <a16:creationId xmlns:a16="http://schemas.microsoft.com/office/drawing/2014/main" id="{E7923533-8F59-767F-BAAE-FCB6ED09F0B9}"/>
              </a:ext>
            </a:extLst>
          </p:cNvPr>
          <p:cNvSpPr>
            <a:spLocks noGrp="1"/>
          </p:cNvSpPr>
          <p:nvPr>
            <p:ph type="body" sz="quarter" idx="15"/>
          </p:nvPr>
        </p:nvSpPr>
        <p:spPr/>
        <p:txBody>
          <a:bodyPr/>
          <a:lstStyle/>
          <a:p>
            <a:endParaRPr lang="en-US" dirty="0"/>
          </a:p>
        </p:txBody>
      </p:sp>
      <p:pic>
        <p:nvPicPr>
          <p:cNvPr id="1026" name="Picture 2">
            <a:extLst>
              <a:ext uri="{FF2B5EF4-FFF2-40B4-BE49-F238E27FC236}">
                <a16:creationId xmlns:a16="http://schemas.microsoft.com/office/drawing/2014/main" id="{B4C86084-E7C4-637D-865E-696854679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6933"/>
            <a:ext cx="10230050" cy="402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E08DDA-D3F8-9498-DB2B-751D28045C4C}"/>
              </a:ext>
            </a:extLst>
          </p:cNvPr>
          <p:cNvSpPr>
            <a:spLocks noGrp="1"/>
          </p:cNvSpPr>
          <p:nvPr>
            <p:ph type="body" sz="quarter" idx="13"/>
          </p:nvPr>
        </p:nvSpPr>
        <p:spPr>
          <a:xfrm>
            <a:off x="4757350" y="1456840"/>
            <a:ext cx="6825049" cy="4651537"/>
          </a:xfrm>
        </p:spPr>
        <p:txBody>
          <a:bodyPr lIns="0" tIns="45720" rIns="91440" bIns="45720" anchor="t">
            <a:normAutofit lnSpcReduction="10000"/>
          </a:bodyPr>
          <a:lstStyle/>
          <a:p>
            <a:pPr marL="0" indent="0">
              <a:lnSpc>
                <a:spcPct val="100000"/>
              </a:lnSpc>
              <a:buNone/>
            </a:pPr>
            <a:r>
              <a:rPr lang="en-US" sz="2000" b="1" dirty="0">
                <a:solidFill>
                  <a:schemeClr val="tx1">
                    <a:lumMod val="95000"/>
                    <a:lumOff val="5000"/>
                  </a:schemeClr>
                </a:solidFill>
              </a:rPr>
              <a:t>BASED ON ESTIMATED POPULATION GROWTH: </a:t>
            </a:r>
            <a:br>
              <a:rPr lang="en-US" sz="2000" b="1" dirty="0">
                <a:solidFill>
                  <a:schemeClr val="tx1">
                    <a:lumMod val="95000"/>
                    <a:lumOff val="5000"/>
                  </a:schemeClr>
                </a:solidFill>
              </a:rPr>
            </a:br>
            <a:br>
              <a:rPr lang="en-US" sz="600" b="1" dirty="0">
                <a:solidFill>
                  <a:schemeClr val="tx1">
                    <a:lumMod val="95000"/>
                    <a:lumOff val="5000"/>
                  </a:schemeClr>
                </a:solidFill>
              </a:rPr>
            </a:br>
            <a:r>
              <a:rPr lang="en-US" sz="2000" b="1" dirty="0">
                <a:solidFill>
                  <a:srgbClr val="065391"/>
                </a:solidFill>
              </a:rPr>
              <a:t>Almost 60,000 Units Between 2020 and 2030 </a:t>
            </a:r>
            <a:br>
              <a:rPr lang="en-US" sz="2000" b="1" dirty="0">
                <a:solidFill>
                  <a:srgbClr val="065391"/>
                </a:solidFill>
              </a:rPr>
            </a:br>
            <a:r>
              <a:rPr lang="en-US" sz="2000" b="1" dirty="0">
                <a:solidFill>
                  <a:srgbClr val="065391"/>
                </a:solidFill>
              </a:rPr>
              <a:t>Nearly 90,000 Units Between 2020 And 2040</a:t>
            </a:r>
            <a:br>
              <a:rPr lang="en-US" sz="2000" b="1" dirty="0">
                <a:solidFill>
                  <a:schemeClr val="tx1">
                    <a:lumMod val="95000"/>
                    <a:lumOff val="5000"/>
                  </a:schemeClr>
                </a:solidFill>
              </a:rPr>
            </a:br>
            <a:endParaRPr lang="en-US" sz="1400" b="1" dirty="0">
              <a:solidFill>
                <a:schemeClr val="tx1">
                  <a:lumMod val="95000"/>
                  <a:lumOff val="5000"/>
                </a:schemeClr>
              </a:solidFill>
              <a:ea typeface="Open Sans"/>
              <a:cs typeface="Open Sans"/>
            </a:endParaRPr>
          </a:p>
          <a:p>
            <a:pPr>
              <a:lnSpc>
                <a:spcPct val="100000"/>
              </a:lnSpc>
              <a:buFont typeface="Wingdings" pitchFamily="2" charset="2"/>
              <a:buChar char="§"/>
            </a:pPr>
            <a:r>
              <a:rPr lang="en-US" sz="1800" b="1" dirty="0">
                <a:solidFill>
                  <a:schemeClr val="tx1">
                    <a:lumMod val="95000"/>
                    <a:lumOff val="5000"/>
                  </a:schemeClr>
                </a:solidFill>
              </a:rPr>
              <a:t>A total of 23,670 housing units is needed today: </a:t>
            </a:r>
            <a:br>
              <a:rPr lang="en-US" sz="1800" b="1" dirty="0">
                <a:solidFill>
                  <a:schemeClr val="tx1">
                    <a:lumMod val="95000"/>
                    <a:lumOff val="5000"/>
                  </a:schemeClr>
                </a:solidFill>
              </a:rPr>
            </a:br>
            <a:r>
              <a:rPr lang="en-US" sz="1800" dirty="0">
                <a:solidFill>
                  <a:schemeClr val="tx1">
                    <a:lumMod val="95000"/>
                    <a:lumOff val="5000"/>
                  </a:schemeClr>
                </a:solidFill>
              </a:rPr>
              <a:t>This is New Hampshire’s current housing shortage.</a:t>
            </a:r>
            <a:endParaRPr lang="en-US" sz="1800" dirty="0">
              <a:solidFill>
                <a:schemeClr val="tx1">
                  <a:lumMod val="95000"/>
                  <a:lumOff val="5000"/>
                </a:schemeClr>
              </a:solidFill>
              <a:ea typeface="Open Sans"/>
              <a:cs typeface="Open Sans"/>
            </a:endParaRPr>
          </a:p>
          <a:p>
            <a:pPr>
              <a:lnSpc>
                <a:spcPct val="100000"/>
              </a:lnSpc>
              <a:buFont typeface="Wingdings" pitchFamily="2" charset="2"/>
              <a:buChar char="§"/>
            </a:pPr>
            <a:r>
              <a:rPr lang="en-US" sz="1800" b="1" dirty="0">
                <a:solidFill>
                  <a:schemeClr val="tx1">
                    <a:lumMod val="95000"/>
                    <a:lumOff val="5000"/>
                  </a:schemeClr>
                </a:solidFill>
              </a:rPr>
              <a:t>Additional funding &amp; financing tools to support development of single-family &amp; multifamily housing </a:t>
            </a:r>
            <a:br>
              <a:rPr lang="en-US" sz="1800" b="1" dirty="0">
                <a:solidFill>
                  <a:schemeClr val="tx1">
                    <a:lumMod val="95000"/>
                    <a:lumOff val="5000"/>
                  </a:schemeClr>
                </a:solidFill>
              </a:rPr>
            </a:br>
            <a:r>
              <a:rPr lang="en-US" sz="1800" b="1" dirty="0">
                <a:solidFill>
                  <a:schemeClr val="tx1">
                    <a:lumMod val="95000"/>
                    <a:lumOff val="5000"/>
                  </a:schemeClr>
                </a:solidFill>
              </a:rPr>
              <a:t>are key. </a:t>
            </a:r>
            <a:r>
              <a:rPr lang="en-US" sz="1800" dirty="0">
                <a:solidFill>
                  <a:schemeClr val="tx1">
                    <a:lumMod val="95000"/>
                    <a:lumOff val="5000"/>
                  </a:schemeClr>
                </a:solidFill>
              </a:rPr>
              <a:t>More state and federal funding sources have been allocated in recent years, but more is needed.</a:t>
            </a:r>
            <a:endParaRPr lang="en-US" sz="1800" dirty="0">
              <a:solidFill>
                <a:schemeClr val="tx1">
                  <a:lumMod val="95000"/>
                  <a:lumOff val="5000"/>
                </a:schemeClr>
              </a:solidFill>
              <a:ea typeface="Open Sans"/>
              <a:cs typeface="Open Sans"/>
            </a:endParaRPr>
          </a:p>
          <a:p>
            <a:pPr>
              <a:lnSpc>
                <a:spcPct val="100000"/>
              </a:lnSpc>
              <a:buFont typeface="Wingdings" pitchFamily="2" charset="2"/>
              <a:buChar char="§"/>
            </a:pPr>
            <a:r>
              <a:rPr lang="en-US" sz="1800" b="1" dirty="0">
                <a:solidFill>
                  <a:schemeClr val="tx1">
                    <a:lumMod val="95000"/>
                    <a:lumOff val="5000"/>
                  </a:schemeClr>
                </a:solidFill>
              </a:rPr>
              <a:t>Through planning and zoning changes in our communities, </a:t>
            </a:r>
            <a:r>
              <a:rPr lang="en-US" sz="1800" dirty="0">
                <a:solidFill>
                  <a:schemeClr val="tx1">
                    <a:lumMod val="95000"/>
                    <a:lumOff val="5000"/>
                  </a:schemeClr>
                </a:solidFill>
              </a:rPr>
              <a:t>we will be able to add different types of housing to meet the needs of NH’s people, regardless of </a:t>
            </a:r>
            <a:br>
              <a:rPr lang="en-US" sz="1800" dirty="0">
                <a:solidFill>
                  <a:schemeClr val="tx1">
                    <a:lumMod val="95000"/>
                    <a:lumOff val="5000"/>
                  </a:schemeClr>
                </a:solidFill>
              </a:rPr>
            </a:br>
            <a:r>
              <a:rPr lang="en-US" sz="1800" dirty="0">
                <a:solidFill>
                  <a:schemeClr val="tx1">
                    <a:lumMod val="95000"/>
                    <a:lumOff val="5000"/>
                  </a:schemeClr>
                </a:solidFill>
              </a:rPr>
              <a:t>their income or age or where they live in the state. </a:t>
            </a:r>
            <a:br>
              <a:rPr lang="en-US" altLang="en-US" sz="1800" b="1" dirty="0">
                <a:ea typeface="Open Sans" panose="020B0606030504020204" pitchFamily="34" charset="0"/>
                <a:cs typeface="Open Sans" panose="020B0606030504020204" pitchFamily="34" charset="0"/>
              </a:rPr>
            </a:br>
            <a:endParaRPr lang="en-US" altLang="en-US" sz="1600" i="0" dirty="0">
              <a:solidFill>
                <a:schemeClr val="tx1"/>
              </a:solidFill>
              <a:ea typeface="Open Sans" panose="020B0606030504020204" pitchFamily="34" charset="0"/>
              <a:cs typeface="Open Sans" panose="020B0606030504020204" pitchFamily="34" charset="0"/>
            </a:endParaRPr>
          </a:p>
          <a:p>
            <a:pPr>
              <a:lnSpc>
                <a:spcPct val="100000"/>
              </a:lnSpc>
            </a:pPr>
            <a:endParaRPr lang="en-US" sz="1600" dirty="0"/>
          </a:p>
        </p:txBody>
      </p:sp>
      <p:sp>
        <p:nvSpPr>
          <p:cNvPr id="4" name="Text Placeholder 3">
            <a:extLst>
              <a:ext uri="{FF2B5EF4-FFF2-40B4-BE49-F238E27FC236}">
                <a16:creationId xmlns:a16="http://schemas.microsoft.com/office/drawing/2014/main" id="{E941BA0E-5A45-43D4-DEAF-C1AE99AEB731}"/>
              </a:ext>
            </a:extLst>
          </p:cNvPr>
          <p:cNvSpPr>
            <a:spLocks noGrp="1"/>
          </p:cNvSpPr>
          <p:nvPr>
            <p:ph type="body" sz="quarter" idx="14"/>
          </p:nvPr>
        </p:nvSpPr>
        <p:spPr>
          <a:xfrm>
            <a:off x="609600" y="457200"/>
            <a:ext cx="10972800" cy="743268"/>
          </a:xfrm>
        </p:spPr>
        <p:txBody>
          <a:bodyPr/>
          <a:lstStyle/>
          <a:p>
            <a:pPr algn="ctr"/>
            <a:r>
              <a:rPr lang="en-US" b="1" dirty="0">
                <a:solidFill>
                  <a:srgbClr val="164A78"/>
                </a:solidFill>
                <a:latin typeface="Open Sans" panose="020B0606030504020204" pitchFamily="34" charset="0"/>
              </a:rPr>
              <a:t>HOW MUCH HOUSING DOES NH NEED?</a:t>
            </a:r>
            <a:endParaRPr lang="en-US" dirty="0"/>
          </a:p>
        </p:txBody>
      </p:sp>
      <p:pic>
        <p:nvPicPr>
          <p:cNvPr id="11" name="Picture 10" descr="A picture containing text, outdoor, green&#10;&#10;Description automatically generated">
            <a:extLst>
              <a:ext uri="{FF2B5EF4-FFF2-40B4-BE49-F238E27FC236}">
                <a16:creationId xmlns:a16="http://schemas.microsoft.com/office/drawing/2014/main" id="{4BD5909B-36D2-B1A7-BC7E-B522BCA6B463}"/>
              </a:ext>
            </a:extLst>
          </p:cNvPr>
          <p:cNvPicPr>
            <a:picLocks noChangeAspect="1"/>
          </p:cNvPicPr>
          <p:nvPr/>
        </p:nvPicPr>
        <p:blipFill rotWithShape="1">
          <a:blip r:embed="rId3">
            <a:extLst>
              <a:ext uri="{28A0092B-C50C-407E-A947-70E740481C1C}">
                <a14:useLocalDpi xmlns:a14="http://schemas.microsoft.com/office/drawing/2010/main" val="0"/>
              </a:ext>
            </a:extLst>
          </a:blip>
          <a:srcRect l="1835" t="2671" r="2541" b="7215"/>
          <a:stretch/>
        </p:blipFill>
        <p:spPr>
          <a:xfrm>
            <a:off x="1122274" y="1071763"/>
            <a:ext cx="2936753" cy="49377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14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912139-61F8-BDA3-A25E-BC8935F13296}"/>
              </a:ext>
            </a:extLst>
          </p:cNvPr>
          <p:cNvSpPr>
            <a:spLocks noGrp="1"/>
          </p:cNvSpPr>
          <p:nvPr>
            <p:ph type="body" sz="quarter" idx="13"/>
          </p:nvPr>
        </p:nvSpPr>
        <p:spPr>
          <a:xfrm>
            <a:off x="923881" y="2364694"/>
            <a:ext cx="10094495" cy="3540023"/>
          </a:xfrm>
        </p:spPr>
        <p:txBody>
          <a:bodyPr>
            <a:normAutofit/>
          </a:bodyPr>
          <a:lstStyle/>
          <a:p>
            <a:r>
              <a:rPr lang="en-US" dirty="0"/>
              <a:t>“Earlier this summer I assembled a housing task force to develop recommendations to address our shortage, which has risen to </a:t>
            </a:r>
            <a:r>
              <a:rPr lang="en-US" dirty="0">
                <a:solidFill>
                  <a:srgbClr val="FF0000"/>
                </a:solidFill>
              </a:rPr>
              <a:t>crisis</a:t>
            </a:r>
            <a:r>
              <a:rPr lang="en-US" dirty="0"/>
              <a:t> levels.”  </a:t>
            </a:r>
            <a:r>
              <a:rPr lang="en-US" i="1" dirty="0"/>
              <a:t>Governor Chris Sununu, October 2019</a:t>
            </a:r>
          </a:p>
          <a:p>
            <a:pPr marL="0" indent="0">
              <a:buNone/>
            </a:pPr>
            <a:endParaRPr lang="en-US" i="1" dirty="0"/>
          </a:p>
          <a:p>
            <a:r>
              <a:rPr lang="en-US" dirty="0"/>
              <a:t>The task force’s mission is to develop recommendations to address what has become New Hampshire’s </a:t>
            </a:r>
            <a:r>
              <a:rPr lang="en-US" dirty="0">
                <a:solidFill>
                  <a:srgbClr val="FF0000"/>
                </a:solidFill>
              </a:rPr>
              <a:t>housing crisis</a:t>
            </a:r>
            <a:r>
              <a:rPr lang="en-US" i="1" dirty="0"/>
              <a:t>.  Council on Housing Stability, October 30, 2019.</a:t>
            </a:r>
          </a:p>
          <a:p>
            <a:endParaRPr lang="en-US" i="1" dirty="0"/>
          </a:p>
        </p:txBody>
      </p:sp>
      <p:sp>
        <p:nvSpPr>
          <p:cNvPr id="4" name="Text Placeholder 3">
            <a:extLst>
              <a:ext uri="{FF2B5EF4-FFF2-40B4-BE49-F238E27FC236}">
                <a16:creationId xmlns:a16="http://schemas.microsoft.com/office/drawing/2014/main" id="{680BF975-C089-76BC-25F8-8E045E3447DB}"/>
              </a:ext>
            </a:extLst>
          </p:cNvPr>
          <p:cNvSpPr>
            <a:spLocks noGrp="1"/>
          </p:cNvSpPr>
          <p:nvPr>
            <p:ph type="body" sz="quarter" idx="14"/>
          </p:nvPr>
        </p:nvSpPr>
        <p:spPr>
          <a:xfrm>
            <a:off x="1034716" y="457199"/>
            <a:ext cx="10109734" cy="1475117"/>
          </a:xfrm>
        </p:spPr>
        <p:txBody>
          <a:bodyPr>
            <a:normAutofit fontScale="85000" lnSpcReduction="10000"/>
          </a:bodyPr>
          <a:lstStyle/>
          <a:p>
            <a:pPr algn="ctr"/>
            <a:r>
              <a:rPr lang="en-US" sz="3900" b="1" dirty="0"/>
              <a:t>IS NEW HAMPSHIRE EXPERIENCING A HOUSING CRISIS?</a:t>
            </a:r>
          </a:p>
          <a:p>
            <a:pPr algn="ctr"/>
            <a:endParaRPr lang="en-US" dirty="0"/>
          </a:p>
          <a:p>
            <a:r>
              <a:rPr lang="en-US" sz="3300" b="1" dirty="0"/>
              <a:t>Governor Sununu</a:t>
            </a:r>
          </a:p>
        </p:txBody>
      </p:sp>
      <p:sp>
        <p:nvSpPr>
          <p:cNvPr id="5" name="Text Placeholder 4">
            <a:extLst>
              <a:ext uri="{FF2B5EF4-FFF2-40B4-BE49-F238E27FC236}">
                <a16:creationId xmlns:a16="http://schemas.microsoft.com/office/drawing/2014/main" id="{12DDD405-C7FB-A5EB-1933-2AD6378988A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161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7AA14-AA10-54E4-7752-8D9FBFD3CD07}"/>
              </a:ext>
            </a:extLst>
          </p:cNvPr>
          <p:cNvSpPr>
            <a:spLocks noGrp="1"/>
          </p:cNvSpPr>
          <p:nvPr>
            <p:ph type="body" sz="quarter" idx="13"/>
          </p:nvPr>
        </p:nvSpPr>
        <p:spPr>
          <a:xfrm>
            <a:off x="1019476" y="1390261"/>
            <a:ext cx="10094495" cy="4082078"/>
          </a:xfrm>
        </p:spPr>
        <p:txBody>
          <a:bodyPr>
            <a:normAutofit fontScale="92500" lnSpcReduction="10000"/>
          </a:bodyPr>
          <a:lstStyle/>
          <a:p>
            <a:r>
              <a:rPr lang="en-US" sz="2600" dirty="0"/>
              <a:t>The Speaker of the New Hampshire House created a Special Committee on Housing in January 2023.  “New Special Committee on Housing Tasked with Finding Solutions to </a:t>
            </a:r>
            <a:r>
              <a:rPr lang="en-US" sz="2600" dirty="0">
                <a:solidFill>
                  <a:srgbClr val="FF0000"/>
                </a:solidFill>
              </a:rPr>
              <a:t>NH’s Housing crisis</a:t>
            </a:r>
            <a:r>
              <a:rPr lang="en-US" sz="2600" dirty="0"/>
              <a:t>.”  </a:t>
            </a:r>
            <a:r>
              <a:rPr lang="en-US" sz="2600" i="1" dirty="0"/>
              <a:t>WMUR</a:t>
            </a:r>
          </a:p>
          <a:p>
            <a:r>
              <a:rPr lang="en-US" sz="2600" dirty="0"/>
              <a:t>‘A deep need’:  New Hampshire lawmakers propose slew of 2024 bills to address </a:t>
            </a:r>
            <a:r>
              <a:rPr lang="en-US" sz="2600" dirty="0">
                <a:solidFill>
                  <a:srgbClr val="FF0000"/>
                </a:solidFill>
              </a:rPr>
              <a:t>housing shortages</a:t>
            </a:r>
            <a:r>
              <a:rPr lang="en-US" sz="2600" dirty="0"/>
              <a:t>.  </a:t>
            </a:r>
            <a:r>
              <a:rPr lang="en-US" sz="2600" i="1" dirty="0"/>
              <a:t>NH Public Radio, December 26, 2023 </a:t>
            </a:r>
          </a:p>
          <a:p>
            <a:r>
              <a:rPr lang="en-US" sz="2600" b="0" i="0" dirty="0">
                <a:solidFill>
                  <a:srgbClr val="333333"/>
                </a:solidFill>
                <a:effectLst/>
                <a:cs typeface="Calibri" panose="020F0502020204030204" pitchFamily="34" charset="0"/>
              </a:rPr>
              <a:t>“This is by far the most housing-related pieces of legislation that we’ve seen filed in a single session before,” said Nick Taylor, executive director of the Workforce Housing Coalition of the Greater Seacoast. “And I think that in and of itself speaks to the </a:t>
            </a:r>
            <a:r>
              <a:rPr lang="en-US" sz="2600" b="0" i="0" dirty="0">
                <a:solidFill>
                  <a:srgbClr val="FF0000"/>
                </a:solidFill>
                <a:effectLst/>
                <a:cs typeface="Calibri" panose="020F0502020204030204" pitchFamily="34" charset="0"/>
              </a:rPr>
              <a:t>deep need </a:t>
            </a:r>
            <a:r>
              <a:rPr lang="en-US" sz="2600" b="0" i="0" dirty="0">
                <a:solidFill>
                  <a:srgbClr val="333333"/>
                </a:solidFill>
                <a:effectLst/>
                <a:cs typeface="Calibri" panose="020F0502020204030204" pitchFamily="34" charset="0"/>
              </a:rPr>
              <a:t>that legislators are hearing from their constituents, whether it’s the businesses that need more workers, seniors who are looking to stay in their homes, younger families looking to buy their first home, or renters who are struggling with increased prices.”</a:t>
            </a:r>
          </a:p>
          <a:p>
            <a:endParaRPr lang="en-US" i="1" dirty="0"/>
          </a:p>
          <a:p>
            <a:endParaRPr lang="en-US" dirty="0"/>
          </a:p>
        </p:txBody>
      </p:sp>
      <p:sp>
        <p:nvSpPr>
          <p:cNvPr id="4" name="Text Placeholder 3">
            <a:extLst>
              <a:ext uri="{FF2B5EF4-FFF2-40B4-BE49-F238E27FC236}">
                <a16:creationId xmlns:a16="http://schemas.microsoft.com/office/drawing/2014/main" id="{DFD22EE6-203D-CA83-5149-B4B1D38359FB}"/>
              </a:ext>
            </a:extLst>
          </p:cNvPr>
          <p:cNvSpPr>
            <a:spLocks noGrp="1"/>
          </p:cNvSpPr>
          <p:nvPr>
            <p:ph type="body" sz="quarter" idx="14"/>
          </p:nvPr>
        </p:nvSpPr>
        <p:spPr/>
        <p:txBody>
          <a:bodyPr>
            <a:normAutofit/>
          </a:bodyPr>
          <a:lstStyle/>
          <a:p>
            <a:r>
              <a:rPr lang="en-US" sz="4000" b="1" dirty="0"/>
              <a:t>NH Legislature</a:t>
            </a:r>
          </a:p>
        </p:txBody>
      </p:sp>
      <p:sp>
        <p:nvSpPr>
          <p:cNvPr id="5" name="Text Placeholder 4">
            <a:extLst>
              <a:ext uri="{FF2B5EF4-FFF2-40B4-BE49-F238E27FC236}">
                <a16:creationId xmlns:a16="http://schemas.microsoft.com/office/drawing/2014/main" id="{04EEE871-33D6-F535-A589-98D750FE807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839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9A189F4-87AF-7A64-E1B0-A206BA90DCA2}"/>
              </a:ext>
            </a:extLst>
          </p:cNvPr>
          <p:cNvSpPr>
            <a:spLocks noGrp="1"/>
          </p:cNvSpPr>
          <p:nvPr>
            <p:ph type="body" sz="quarter" idx="13"/>
          </p:nvPr>
        </p:nvSpPr>
        <p:spPr>
          <a:xfrm>
            <a:off x="907333" y="682854"/>
            <a:ext cx="10094495" cy="4786293"/>
          </a:xfrm>
        </p:spPr>
        <p:txBody>
          <a:bodyPr>
            <a:normAutofit fontScale="85000" lnSpcReduction="20000"/>
          </a:bodyPr>
          <a:lstStyle/>
          <a:p>
            <a:pPr marL="0" indent="0">
              <a:buNone/>
            </a:pPr>
            <a:r>
              <a:rPr lang="en-US" sz="5700" b="1" i="0" dirty="0">
                <a:solidFill>
                  <a:srgbClr val="002060"/>
                </a:solidFill>
                <a:effectLst/>
              </a:rPr>
              <a:t>The Business Community</a:t>
            </a:r>
          </a:p>
          <a:p>
            <a:pPr marL="0" indent="0">
              <a:buNone/>
            </a:pPr>
            <a:endParaRPr lang="en-US" b="0" i="0" dirty="0">
              <a:solidFill>
                <a:srgbClr val="1A2943"/>
              </a:solidFill>
              <a:effectLst/>
              <a:latin typeface="Open Sans" panose="020B0606030504020204" pitchFamily="34" charset="0"/>
            </a:endParaRPr>
          </a:p>
          <a:p>
            <a:r>
              <a:rPr lang="en-US" sz="3200" dirty="0"/>
              <a:t>“BIA aggressively advocates for state policies and financial incentives to spur the development of more affordable workforce housing, because </a:t>
            </a:r>
            <a:r>
              <a:rPr lang="en-US" sz="3200" dirty="0">
                <a:solidFill>
                  <a:srgbClr val="FF0000"/>
                </a:solidFill>
              </a:rPr>
              <a:t>housing is at the center of our worker shortage</a:t>
            </a:r>
            <a:r>
              <a:rPr lang="en-US" sz="3200" dirty="0"/>
              <a:t>.”   </a:t>
            </a:r>
            <a:r>
              <a:rPr lang="en-US" sz="3200" i="1" dirty="0"/>
              <a:t>Michael Skelton, President/CEO,NH Business and Industry Association.</a:t>
            </a:r>
          </a:p>
          <a:p>
            <a:endParaRPr lang="en-US" sz="3200" i="1" dirty="0"/>
          </a:p>
          <a:p>
            <a:r>
              <a:rPr lang="en-US" sz="3200" dirty="0"/>
              <a:t>New Hampshire has the fourth most </a:t>
            </a:r>
            <a:r>
              <a:rPr lang="en-US" sz="3200" dirty="0">
                <a:solidFill>
                  <a:srgbClr val="FF0000"/>
                </a:solidFill>
              </a:rPr>
              <a:t>severe level of housing underproduction </a:t>
            </a:r>
            <a:r>
              <a:rPr lang="en-US" sz="3200" dirty="0"/>
              <a:t>in the nation.  </a:t>
            </a:r>
            <a:r>
              <a:rPr lang="en-US" sz="3200" i="1" dirty="0"/>
              <a:t>NH Business Review, October 18, 2023</a:t>
            </a:r>
          </a:p>
          <a:p>
            <a:pPr marL="0" indent="0">
              <a:buNone/>
            </a:pPr>
            <a:endParaRPr lang="en-US" sz="3200" i="1" dirty="0"/>
          </a:p>
          <a:p>
            <a:r>
              <a:rPr lang="en-US" sz="3200" i="1" dirty="0"/>
              <a:t>“</a:t>
            </a:r>
            <a:r>
              <a:rPr lang="en-US" sz="3200" dirty="0"/>
              <a:t>The State We’re In – Solving the </a:t>
            </a:r>
            <a:r>
              <a:rPr lang="en-US" sz="3200" dirty="0">
                <a:solidFill>
                  <a:srgbClr val="FF0000"/>
                </a:solidFill>
              </a:rPr>
              <a:t>Housing Crisis</a:t>
            </a:r>
            <a:r>
              <a:rPr lang="en-US" sz="3200" dirty="0"/>
              <a:t>”  </a:t>
            </a:r>
            <a:r>
              <a:rPr lang="en-US" sz="3200" i="1" dirty="0" err="1"/>
              <a:t>BusinessNH</a:t>
            </a:r>
            <a:r>
              <a:rPr lang="en-US" sz="3200" i="1" dirty="0"/>
              <a:t> Magazine, May 25, 2022</a:t>
            </a:r>
          </a:p>
          <a:p>
            <a:pPr lvl="1"/>
            <a:endParaRPr lang="en-US" sz="2800" i="1" dirty="0"/>
          </a:p>
          <a:p>
            <a:pPr lvl="1"/>
            <a:endParaRPr lang="en-US" sz="3200" i="1" dirty="0"/>
          </a:p>
        </p:txBody>
      </p:sp>
      <p:sp>
        <p:nvSpPr>
          <p:cNvPr id="9" name="Text Placeholder 8">
            <a:extLst>
              <a:ext uri="{FF2B5EF4-FFF2-40B4-BE49-F238E27FC236}">
                <a16:creationId xmlns:a16="http://schemas.microsoft.com/office/drawing/2014/main" id="{48EBB5F3-97C5-8615-542F-D65FBAEF016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8635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D438B3-5D0B-BA50-0E8C-69192E435C9C}"/>
              </a:ext>
            </a:extLst>
          </p:cNvPr>
          <p:cNvSpPr>
            <a:spLocks noGrp="1"/>
          </p:cNvSpPr>
          <p:nvPr>
            <p:ph type="body" sz="quarter" idx="13"/>
          </p:nvPr>
        </p:nvSpPr>
        <p:spPr>
          <a:xfrm>
            <a:off x="842194" y="1333181"/>
            <a:ext cx="10094495" cy="4367823"/>
          </a:xfrm>
        </p:spPr>
        <p:txBody>
          <a:bodyPr>
            <a:normAutofit lnSpcReduction="10000"/>
          </a:bodyPr>
          <a:lstStyle/>
          <a:p>
            <a:r>
              <a:rPr lang="en-US" b="0" i="0" dirty="0">
                <a:solidFill>
                  <a:srgbClr val="002060"/>
                </a:solidFill>
                <a:effectLst/>
                <a:latin typeface="Open Sans" panose="020B0606030504020204" pitchFamily="34" charset="0"/>
              </a:rPr>
              <a:t>Prices have been steadily climbing ever since 2012, and though housing market fundamentals are not comparable to those which prompted the recession, the steady increase in median price — rising to $395,000 in 2021 and heading for well over $400,000 in 2022 — has created an </a:t>
            </a:r>
            <a:r>
              <a:rPr lang="en-US" b="0" i="0" dirty="0">
                <a:solidFill>
                  <a:srgbClr val="FF0000"/>
                </a:solidFill>
                <a:effectLst/>
                <a:latin typeface="Open Sans" panose="020B0606030504020204" pitchFamily="34" charset="0"/>
              </a:rPr>
              <a:t>affordability and availability crisis</a:t>
            </a:r>
            <a:r>
              <a:rPr lang="en-US" b="0" i="0" dirty="0">
                <a:solidFill>
                  <a:srgbClr val="002060"/>
                </a:solidFill>
                <a:effectLst/>
                <a:latin typeface="Open Sans" panose="020B0606030504020204" pitchFamily="34" charset="0"/>
              </a:rPr>
              <a:t>, particularly among the first-time homebuyers so essential to a strong workforce and a healthy New Hampshire economy.  </a:t>
            </a:r>
            <a:r>
              <a:rPr lang="en-US" b="0" i="1" dirty="0">
                <a:solidFill>
                  <a:srgbClr val="002060"/>
                </a:solidFill>
                <a:effectLst/>
                <a:latin typeface="Open Sans" panose="020B0606030504020204" pitchFamily="34" charset="0"/>
              </a:rPr>
              <a:t>NH Association of Realtors.  </a:t>
            </a:r>
          </a:p>
          <a:p>
            <a:r>
              <a:rPr lang="en-US" b="0" i="0" dirty="0">
                <a:solidFill>
                  <a:srgbClr val="313131"/>
                </a:solidFill>
                <a:effectLst/>
                <a:latin typeface="source sans pro" panose="020B0503030403020204" pitchFamily="34" charset="0"/>
              </a:rPr>
              <a:t>“We continue to see a lack of affordable housing in the state, and the </a:t>
            </a:r>
            <a:r>
              <a:rPr lang="en-US" b="0" i="0" dirty="0">
                <a:solidFill>
                  <a:srgbClr val="FF0000"/>
                </a:solidFill>
                <a:effectLst/>
                <a:latin typeface="source sans pro" panose="020B0503030403020204" pitchFamily="34" charset="0"/>
              </a:rPr>
              <a:t>affordability problem </a:t>
            </a:r>
            <a:r>
              <a:rPr lang="en-US" b="0" i="0" dirty="0">
                <a:solidFill>
                  <a:srgbClr val="313131"/>
                </a:solidFill>
                <a:effectLst/>
                <a:latin typeface="source sans pro" panose="020B0503030403020204" pitchFamily="34" charset="0"/>
              </a:rPr>
              <a:t>is directly tied to the inventory problem,” Ben Cushing, NHAR president, told </a:t>
            </a:r>
            <a:r>
              <a:rPr lang="en-US" b="0" i="0" dirty="0" err="1">
                <a:solidFill>
                  <a:srgbClr val="313131"/>
                </a:solidFill>
                <a:effectLst/>
                <a:latin typeface="source sans pro" panose="020B0503030403020204" pitchFamily="34" charset="0"/>
              </a:rPr>
              <a:t>NHJournal</a:t>
            </a:r>
            <a:r>
              <a:rPr lang="en-US" b="0" i="0" dirty="0">
                <a:solidFill>
                  <a:srgbClr val="313131"/>
                </a:solidFill>
                <a:effectLst/>
                <a:latin typeface="source sans pro" panose="020B0503030403020204" pitchFamily="34" charset="0"/>
              </a:rPr>
              <a:t>.</a:t>
            </a:r>
          </a:p>
          <a:p>
            <a:r>
              <a:rPr lang="en-US" b="0" i="0" dirty="0">
                <a:solidFill>
                  <a:srgbClr val="313131"/>
                </a:solidFill>
                <a:effectLst/>
                <a:latin typeface="source sans pro" panose="020B0503030403020204" pitchFamily="34" charset="0"/>
              </a:rPr>
              <a:t>In August 2023 the </a:t>
            </a:r>
            <a:r>
              <a:rPr lang="en-US" b="0" i="0" u="none" strike="noStrike" dirty="0">
                <a:solidFill>
                  <a:srgbClr val="BA4747"/>
                </a:solidFill>
                <a:effectLst/>
                <a:latin typeface="source sans pro" panose="020B0503030403020204" pitchFamily="34" charset="0"/>
                <a:hlinkClick r:id="rId2"/>
              </a:rPr>
              <a:t>New Hampshire Association of Realtors (NHAR)</a:t>
            </a:r>
            <a:r>
              <a:rPr lang="en-US" b="0" i="0" dirty="0">
                <a:solidFill>
                  <a:srgbClr val="313131"/>
                </a:solidFill>
                <a:effectLst/>
                <a:latin typeface="source sans pro" panose="020B0503030403020204" pitchFamily="34" charset="0"/>
              </a:rPr>
              <a:t> reported the housing affordability index fell to 59, the lowest number on record.</a:t>
            </a:r>
          </a:p>
          <a:p>
            <a:endParaRPr lang="en-US" b="0" i="1" dirty="0">
              <a:solidFill>
                <a:srgbClr val="002060"/>
              </a:solidFill>
              <a:effectLst/>
              <a:latin typeface="Open Sans" panose="020B0606030504020204" pitchFamily="34" charset="0"/>
            </a:endParaRPr>
          </a:p>
          <a:p>
            <a:endParaRPr lang="en-US" dirty="0"/>
          </a:p>
        </p:txBody>
      </p:sp>
      <p:sp>
        <p:nvSpPr>
          <p:cNvPr id="4" name="Text Placeholder 3">
            <a:extLst>
              <a:ext uri="{FF2B5EF4-FFF2-40B4-BE49-F238E27FC236}">
                <a16:creationId xmlns:a16="http://schemas.microsoft.com/office/drawing/2014/main" id="{9FD45BCF-F763-C4D1-B3FB-5FDB08D6D045}"/>
              </a:ext>
            </a:extLst>
          </p:cNvPr>
          <p:cNvSpPr>
            <a:spLocks noGrp="1"/>
          </p:cNvSpPr>
          <p:nvPr>
            <p:ph type="body" sz="quarter" idx="14"/>
          </p:nvPr>
        </p:nvSpPr>
        <p:spPr/>
        <p:txBody>
          <a:bodyPr>
            <a:normAutofit/>
          </a:bodyPr>
          <a:lstStyle/>
          <a:p>
            <a:r>
              <a:rPr lang="en-US" sz="4000" b="1" dirty="0"/>
              <a:t>NH Realtors</a:t>
            </a:r>
          </a:p>
        </p:txBody>
      </p:sp>
      <p:sp>
        <p:nvSpPr>
          <p:cNvPr id="5" name="Text Placeholder 4">
            <a:extLst>
              <a:ext uri="{FF2B5EF4-FFF2-40B4-BE49-F238E27FC236}">
                <a16:creationId xmlns:a16="http://schemas.microsoft.com/office/drawing/2014/main" id="{7325DA54-0BAE-675A-740B-116E4B80127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3171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C61DE5-C17E-C174-683F-2A46F6FE687A}"/>
              </a:ext>
            </a:extLst>
          </p:cNvPr>
          <p:cNvSpPr>
            <a:spLocks noGrp="1"/>
          </p:cNvSpPr>
          <p:nvPr>
            <p:ph type="body" sz="quarter" idx="13"/>
          </p:nvPr>
        </p:nvSpPr>
        <p:spPr>
          <a:xfrm>
            <a:off x="907509" y="1435817"/>
            <a:ext cx="10094495" cy="3383379"/>
          </a:xfrm>
        </p:spPr>
        <p:txBody>
          <a:bodyPr/>
          <a:lstStyle/>
          <a:p>
            <a:r>
              <a:rPr lang="en-US" dirty="0">
                <a:solidFill>
                  <a:srgbClr val="1A2943"/>
                </a:solidFill>
                <a:latin typeface="Open Sans" panose="020B0606030504020204" pitchFamily="34" charset="0"/>
              </a:rPr>
              <a:t>“This </a:t>
            </a:r>
            <a:r>
              <a:rPr lang="en-US" dirty="0">
                <a:solidFill>
                  <a:srgbClr val="FF0000"/>
                </a:solidFill>
                <a:latin typeface="Open Sans" panose="020B0606030504020204" pitchFamily="34" charset="0"/>
              </a:rPr>
              <a:t>lack of available housing </a:t>
            </a:r>
            <a:r>
              <a:rPr lang="en-US" dirty="0">
                <a:solidFill>
                  <a:srgbClr val="1A2943"/>
                </a:solidFill>
                <a:latin typeface="Open Sans" panose="020B0606030504020204" pitchFamily="34" charset="0"/>
              </a:rPr>
              <a:t>affects not only those who are struggling to find a place to land, but the rest of us, as well.  If there is no affordable, available housing, employers will struggle to recruit and retain employees – out of state individuals seeking employment in New Hampshire may be forced to find work elsewhere, and existing NH residents, (particularly younger individuals) may choose to leave the state.  “</a:t>
            </a:r>
            <a:r>
              <a:rPr lang="en-US" i="1" dirty="0">
                <a:solidFill>
                  <a:srgbClr val="1A2943"/>
                </a:solidFill>
                <a:latin typeface="Open Sans" panose="020B0606030504020204" pitchFamily="34" charset="0"/>
              </a:rPr>
              <a:t>New Hampshire’s </a:t>
            </a:r>
            <a:r>
              <a:rPr lang="en-US" i="1" dirty="0">
                <a:solidFill>
                  <a:srgbClr val="FF0000"/>
                </a:solidFill>
                <a:latin typeface="Open Sans" panose="020B0606030504020204" pitchFamily="34" charset="0"/>
              </a:rPr>
              <a:t>Housing Crisis</a:t>
            </a:r>
            <a:r>
              <a:rPr lang="en-US" i="1" dirty="0">
                <a:solidFill>
                  <a:srgbClr val="1A2943"/>
                </a:solidFill>
                <a:latin typeface="Open Sans" panose="020B0606030504020204" pitchFamily="34" charset="0"/>
              </a:rPr>
              <a:t>…,” NH Bar News, December 20, 2023.</a:t>
            </a:r>
            <a:endParaRPr lang="en-US" i="1" dirty="0"/>
          </a:p>
          <a:p>
            <a:endParaRPr lang="en-US" dirty="0"/>
          </a:p>
        </p:txBody>
      </p:sp>
      <p:sp>
        <p:nvSpPr>
          <p:cNvPr id="4" name="Text Placeholder 3">
            <a:extLst>
              <a:ext uri="{FF2B5EF4-FFF2-40B4-BE49-F238E27FC236}">
                <a16:creationId xmlns:a16="http://schemas.microsoft.com/office/drawing/2014/main" id="{CB636B29-2C10-FE90-1DCE-F312CEB6493B}"/>
              </a:ext>
            </a:extLst>
          </p:cNvPr>
          <p:cNvSpPr>
            <a:spLocks noGrp="1"/>
          </p:cNvSpPr>
          <p:nvPr>
            <p:ph type="body" sz="quarter" idx="14"/>
          </p:nvPr>
        </p:nvSpPr>
        <p:spPr/>
        <p:txBody>
          <a:bodyPr>
            <a:noAutofit/>
          </a:bodyPr>
          <a:lstStyle/>
          <a:p>
            <a:r>
              <a:rPr lang="en-US" sz="4800" b="1" dirty="0"/>
              <a:t>NH Bar News:</a:t>
            </a:r>
          </a:p>
        </p:txBody>
      </p:sp>
      <p:sp>
        <p:nvSpPr>
          <p:cNvPr id="5" name="Text Placeholder 4">
            <a:extLst>
              <a:ext uri="{FF2B5EF4-FFF2-40B4-BE49-F238E27FC236}">
                <a16:creationId xmlns:a16="http://schemas.microsoft.com/office/drawing/2014/main" id="{D6321E85-CAF0-741D-F413-DBDFF323298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2441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A910-DC6E-1084-E41E-F6E4CC694C7E}"/>
              </a:ext>
            </a:extLst>
          </p:cNvPr>
          <p:cNvSpPr>
            <a:spLocks noGrp="1"/>
          </p:cNvSpPr>
          <p:nvPr>
            <p:ph type="body" sz="quarter" idx="13"/>
          </p:nvPr>
        </p:nvSpPr>
        <p:spPr>
          <a:xfrm>
            <a:off x="916840" y="1435817"/>
            <a:ext cx="10094495" cy="3383379"/>
          </a:xfrm>
        </p:spPr>
        <p:txBody>
          <a:bodyPr>
            <a:normAutofit/>
          </a:bodyPr>
          <a:lstStyle/>
          <a:p>
            <a:r>
              <a:rPr lang="en-US" sz="2800" dirty="0"/>
              <a:t>“New Hampshire’s lack of affordable Housing is a </a:t>
            </a:r>
            <a:r>
              <a:rPr lang="en-US" sz="2800" dirty="0">
                <a:solidFill>
                  <a:srgbClr val="FF0000"/>
                </a:solidFill>
              </a:rPr>
              <a:t>substantial labor force and economic constraint</a:t>
            </a:r>
            <a:r>
              <a:rPr lang="en-US" sz="2800" dirty="0"/>
              <a:t>.”</a:t>
            </a:r>
            <a:endParaRPr lang="en-US" sz="2800" i="1" dirty="0"/>
          </a:p>
          <a:p>
            <a:r>
              <a:rPr lang="en-US" sz="2800" i="0" dirty="0">
                <a:solidFill>
                  <a:srgbClr val="FF0000"/>
                </a:solidFill>
                <a:effectLst/>
              </a:rPr>
              <a:t>“The housing crisis </a:t>
            </a:r>
            <a:r>
              <a:rPr lang="en-US" sz="2800" i="0" dirty="0">
                <a:solidFill>
                  <a:schemeClr val="tx1"/>
                </a:solidFill>
                <a:effectLst/>
              </a:rPr>
              <a:t>is harming New Hampshire’s economy and its communities.”</a:t>
            </a:r>
          </a:p>
          <a:p>
            <a:r>
              <a:rPr lang="en-US" sz="2800" b="0" i="0" dirty="0">
                <a:solidFill>
                  <a:srgbClr val="313231"/>
                </a:solidFill>
                <a:effectLst/>
                <a:latin typeface="Rubik"/>
              </a:rPr>
              <a:t>“New Hampshire’s shortage of available housing units has contributed to </a:t>
            </a:r>
            <a:r>
              <a:rPr lang="en-US" sz="2800" b="0" i="0" dirty="0">
                <a:solidFill>
                  <a:srgbClr val="FF0000"/>
                </a:solidFill>
                <a:effectLst/>
                <a:latin typeface="Rubik"/>
              </a:rPr>
              <a:t>rapid rental and house price increases</a:t>
            </a:r>
            <a:r>
              <a:rPr lang="en-US" sz="2800" b="0" i="0" dirty="0">
                <a:solidFill>
                  <a:srgbClr val="313231"/>
                </a:solidFill>
                <a:effectLst/>
                <a:latin typeface="Rubik"/>
              </a:rPr>
              <a:t> in the State since the beginning of the pandemic.”</a:t>
            </a:r>
            <a:endParaRPr lang="en-US" dirty="0"/>
          </a:p>
        </p:txBody>
      </p:sp>
      <p:sp>
        <p:nvSpPr>
          <p:cNvPr id="4" name="Text Placeholder 3">
            <a:extLst>
              <a:ext uri="{FF2B5EF4-FFF2-40B4-BE49-F238E27FC236}">
                <a16:creationId xmlns:a16="http://schemas.microsoft.com/office/drawing/2014/main" id="{169B3945-7526-65E3-D04F-FC1728278942}"/>
              </a:ext>
            </a:extLst>
          </p:cNvPr>
          <p:cNvSpPr>
            <a:spLocks noGrp="1"/>
          </p:cNvSpPr>
          <p:nvPr>
            <p:ph type="body" sz="quarter" idx="14"/>
          </p:nvPr>
        </p:nvSpPr>
        <p:spPr/>
        <p:txBody>
          <a:bodyPr>
            <a:normAutofit/>
          </a:bodyPr>
          <a:lstStyle/>
          <a:p>
            <a:r>
              <a:rPr lang="en-US" sz="4000" b="1" dirty="0"/>
              <a:t>NH Fiscal Policy Institute</a:t>
            </a:r>
          </a:p>
        </p:txBody>
      </p:sp>
      <p:sp>
        <p:nvSpPr>
          <p:cNvPr id="5" name="Text Placeholder 4">
            <a:extLst>
              <a:ext uri="{FF2B5EF4-FFF2-40B4-BE49-F238E27FC236}">
                <a16:creationId xmlns:a16="http://schemas.microsoft.com/office/drawing/2014/main" id="{233F7BFC-45B7-107F-CDE1-4762C204CFA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305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3BCB42-2F2F-DB35-BE52-230A5FE107D9}"/>
              </a:ext>
            </a:extLst>
          </p:cNvPr>
          <p:cNvSpPr>
            <a:spLocks noGrp="1"/>
          </p:cNvSpPr>
          <p:nvPr>
            <p:ph type="body" sz="quarter" idx="13"/>
          </p:nvPr>
        </p:nvSpPr>
        <p:spPr>
          <a:xfrm>
            <a:off x="1928191" y="3497959"/>
            <a:ext cx="8319052" cy="2124672"/>
          </a:xfrm>
        </p:spPr>
        <p:txBody>
          <a:bodyPr/>
          <a:lstStyle/>
          <a:p>
            <a:pPr>
              <a:lnSpc>
                <a:spcPct val="100000"/>
              </a:lnSpc>
              <a:buFont typeface="Wingdings" pitchFamily="2" charset="2"/>
              <a:buChar char="§"/>
            </a:pPr>
            <a:r>
              <a:rPr lang="en-US" sz="2200" dirty="0"/>
              <a:t>Established in 1981 by state legislature as a self-sustaining public corporation</a:t>
            </a:r>
          </a:p>
          <a:p>
            <a:pPr>
              <a:lnSpc>
                <a:spcPct val="100000"/>
              </a:lnSpc>
              <a:buFont typeface="Wingdings" pitchFamily="2" charset="2"/>
              <a:buChar char="§"/>
            </a:pPr>
            <a:r>
              <a:rPr lang="en-US" sz="2200" dirty="0"/>
              <a:t>Not a state agency – no state operating funds</a:t>
            </a:r>
          </a:p>
          <a:p>
            <a:pPr>
              <a:lnSpc>
                <a:spcPct val="100000"/>
              </a:lnSpc>
              <a:buFont typeface="Wingdings" pitchFamily="2" charset="2"/>
              <a:buChar char="§"/>
            </a:pPr>
            <a:r>
              <a:rPr lang="en-US" sz="2200" dirty="0"/>
              <a:t>Governed by a 9-member Board of Directors that is appointed by Governor and Council</a:t>
            </a:r>
          </a:p>
        </p:txBody>
      </p:sp>
      <p:sp>
        <p:nvSpPr>
          <p:cNvPr id="9" name="Text Placeholder 8">
            <a:extLst>
              <a:ext uri="{FF2B5EF4-FFF2-40B4-BE49-F238E27FC236}">
                <a16:creationId xmlns:a16="http://schemas.microsoft.com/office/drawing/2014/main" id="{A09C34D1-C4B3-CEA8-ABD9-9455E8B1A6D8}"/>
              </a:ext>
            </a:extLst>
          </p:cNvPr>
          <p:cNvSpPr>
            <a:spLocks noGrp="1"/>
          </p:cNvSpPr>
          <p:nvPr>
            <p:ph type="body" sz="quarter" idx="14"/>
          </p:nvPr>
        </p:nvSpPr>
        <p:spPr>
          <a:xfrm>
            <a:off x="609600" y="457200"/>
            <a:ext cx="10972800" cy="975880"/>
          </a:xfrm>
        </p:spPr>
        <p:txBody>
          <a:bodyPr/>
          <a:lstStyle/>
          <a:p>
            <a:pPr algn="ctr"/>
            <a:r>
              <a:rPr lang="en-US" b="1" dirty="0">
                <a:latin typeface="Open Sans" panose="020B0606030504020204" pitchFamily="34" charset="0"/>
              </a:rPr>
              <a:t>WE PROMOTE, FINANCE, AND SUPPORT </a:t>
            </a:r>
            <a:br>
              <a:rPr lang="en-US" b="1" dirty="0">
                <a:latin typeface="Open Sans" panose="020B0606030504020204" pitchFamily="34" charset="0"/>
              </a:rPr>
            </a:br>
            <a:r>
              <a:rPr lang="en-US" b="1" dirty="0">
                <a:latin typeface="Open Sans" panose="020B0606030504020204" pitchFamily="34" charset="0"/>
              </a:rPr>
              <a:t>HOUSING SOLUTIONS FOR THE PEOPLE OF NH</a:t>
            </a:r>
            <a:endParaRPr lang="en-US" b="1" dirty="0"/>
          </a:p>
        </p:txBody>
      </p:sp>
      <p:pic>
        <p:nvPicPr>
          <p:cNvPr id="1026" name="Picture 2">
            <a:extLst>
              <a:ext uri="{FF2B5EF4-FFF2-40B4-BE49-F238E27FC236}">
                <a16:creationId xmlns:a16="http://schemas.microsoft.com/office/drawing/2014/main" id="{A29110FA-5E2B-4D3D-4700-8C94D5A7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257" y="1632546"/>
            <a:ext cx="3139656" cy="157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8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294AC-F4A3-3D85-3806-A48D3C2A053C}"/>
              </a:ext>
            </a:extLst>
          </p:cNvPr>
          <p:cNvSpPr>
            <a:spLocks noGrp="1"/>
          </p:cNvSpPr>
          <p:nvPr>
            <p:ph type="body" sz="quarter" idx="13"/>
          </p:nvPr>
        </p:nvSpPr>
        <p:spPr>
          <a:xfrm>
            <a:off x="1034716" y="1242787"/>
            <a:ext cx="10094495" cy="4140976"/>
          </a:xfrm>
        </p:spPr>
        <p:txBody>
          <a:bodyPr>
            <a:normAutofit/>
          </a:bodyPr>
          <a:lstStyle/>
          <a:p>
            <a:pPr marL="0" indent="0">
              <a:buNone/>
            </a:pPr>
            <a:r>
              <a:rPr lang="en-US" sz="3600" dirty="0"/>
              <a:t>“A combination of high interest rates and </a:t>
            </a:r>
            <a:r>
              <a:rPr lang="en-US" sz="3600" dirty="0">
                <a:solidFill>
                  <a:srgbClr val="FF0000"/>
                </a:solidFill>
              </a:rPr>
              <a:t>an extreme shortage of homes </a:t>
            </a:r>
            <a:r>
              <a:rPr lang="en-US" sz="3600" dirty="0"/>
              <a:t>on the market has pushed housing affordability to a two-decade low in the state.”  </a:t>
            </a:r>
          </a:p>
          <a:p>
            <a:pPr marL="0" indent="0">
              <a:buNone/>
            </a:pPr>
            <a:endParaRPr lang="en-US" sz="3600" dirty="0"/>
          </a:p>
          <a:p>
            <a:pPr marL="0" indent="0">
              <a:buNone/>
            </a:pPr>
            <a:r>
              <a:rPr lang="en-US" sz="4300" b="1" dirty="0">
                <a:solidFill>
                  <a:schemeClr val="accent5">
                    <a:lumMod val="50000"/>
                  </a:schemeClr>
                </a:solidFill>
              </a:rPr>
              <a:t>Americans for Prosperity</a:t>
            </a:r>
          </a:p>
          <a:p>
            <a:pPr marL="0" indent="0">
              <a:buNone/>
            </a:pPr>
            <a:r>
              <a:rPr lang="en-US" sz="3600" dirty="0"/>
              <a:t>“Americans for Prosperity Event Focuses on </a:t>
            </a:r>
            <a:r>
              <a:rPr lang="en-US" sz="3600" dirty="0">
                <a:solidFill>
                  <a:srgbClr val="FF0000"/>
                </a:solidFill>
              </a:rPr>
              <a:t>NH Housing Crisis”   </a:t>
            </a:r>
            <a:r>
              <a:rPr lang="en-US" sz="3600" i="1" dirty="0"/>
              <a:t>nhjournal.com</a:t>
            </a:r>
          </a:p>
          <a:p>
            <a:pPr marL="0" indent="0">
              <a:buNone/>
            </a:pPr>
            <a:endParaRPr lang="en-US" sz="3600" b="1" dirty="0"/>
          </a:p>
          <a:p>
            <a:pPr marL="0" indent="0">
              <a:buNone/>
            </a:pPr>
            <a:endParaRPr lang="en-US" sz="3600" i="1" dirty="0"/>
          </a:p>
          <a:p>
            <a:endParaRPr lang="en-US" dirty="0"/>
          </a:p>
        </p:txBody>
      </p:sp>
      <p:sp>
        <p:nvSpPr>
          <p:cNvPr id="4" name="Text Placeholder 3">
            <a:extLst>
              <a:ext uri="{FF2B5EF4-FFF2-40B4-BE49-F238E27FC236}">
                <a16:creationId xmlns:a16="http://schemas.microsoft.com/office/drawing/2014/main" id="{D196A6C9-C883-6CAB-BB46-6936BA2072DA}"/>
              </a:ext>
            </a:extLst>
          </p:cNvPr>
          <p:cNvSpPr>
            <a:spLocks noGrp="1"/>
          </p:cNvSpPr>
          <p:nvPr>
            <p:ph type="body" sz="quarter" idx="14"/>
          </p:nvPr>
        </p:nvSpPr>
        <p:spPr/>
        <p:txBody>
          <a:bodyPr>
            <a:normAutofit/>
          </a:bodyPr>
          <a:lstStyle/>
          <a:p>
            <a:r>
              <a:rPr lang="en-US" sz="4000" b="1" dirty="0"/>
              <a:t>Josiah Bartlett Center</a:t>
            </a:r>
          </a:p>
        </p:txBody>
      </p:sp>
      <p:sp>
        <p:nvSpPr>
          <p:cNvPr id="5" name="Text Placeholder 4">
            <a:extLst>
              <a:ext uri="{FF2B5EF4-FFF2-40B4-BE49-F238E27FC236}">
                <a16:creationId xmlns:a16="http://schemas.microsoft.com/office/drawing/2014/main" id="{8780AC54-39F6-6C5A-6CAF-110D6743D25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03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339BA5-CC07-03AC-0F67-1F29F13645AE}"/>
              </a:ext>
            </a:extLst>
          </p:cNvPr>
          <p:cNvSpPr>
            <a:spLocks noGrp="1"/>
          </p:cNvSpPr>
          <p:nvPr>
            <p:ph type="body" sz="quarter" idx="13"/>
          </p:nvPr>
        </p:nvSpPr>
        <p:spPr>
          <a:xfrm>
            <a:off x="1034716" y="1473139"/>
            <a:ext cx="10094495" cy="3383379"/>
          </a:xfrm>
        </p:spPr>
        <p:txBody>
          <a:bodyPr>
            <a:normAutofit fontScale="85000" lnSpcReduction="10000"/>
          </a:bodyPr>
          <a:lstStyle/>
          <a:p>
            <a:pPr marL="0" indent="0">
              <a:buNone/>
            </a:pPr>
            <a:r>
              <a:rPr lang="en-US" b="1" dirty="0">
                <a:solidFill>
                  <a:schemeClr val="accent5">
                    <a:lumMod val="50000"/>
                  </a:schemeClr>
                </a:solidFill>
              </a:rPr>
              <a:t>St. Anselm College Annual Statewide Survey, 2023:</a:t>
            </a:r>
          </a:p>
          <a:p>
            <a:pPr marL="0" indent="0">
              <a:buNone/>
            </a:pPr>
            <a:endParaRPr lang="en-US" dirty="0"/>
          </a:p>
          <a:p>
            <a:r>
              <a:rPr lang="en-US" i="0" dirty="0">
                <a:effectLst/>
              </a:rPr>
              <a:t>78% of New Hampshire voters think that their communities need more affordable housing to be built.</a:t>
            </a:r>
          </a:p>
          <a:p>
            <a:r>
              <a:rPr lang="en-US" i="0" dirty="0">
                <a:effectLst/>
              </a:rPr>
              <a:t>58% of New Hampshire voters now want more affordable homes in their own neighborhoods.</a:t>
            </a:r>
          </a:p>
          <a:p>
            <a:r>
              <a:rPr lang="en-US" i="0" dirty="0">
                <a:effectLst/>
              </a:rPr>
              <a:t>60% of New Hampshirites think that our towns and cities should change land use regulations in order to allow more housing to be built.</a:t>
            </a:r>
            <a:r>
              <a:rPr lang="en-US" dirty="0"/>
              <a:t> </a:t>
            </a:r>
          </a:p>
          <a:p>
            <a:pPr marL="0" indent="0">
              <a:buNone/>
            </a:pPr>
            <a:endParaRPr lang="en-US" dirty="0"/>
          </a:p>
          <a:p>
            <a:r>
              <a:rPr lang="en-US" dirty="0"/>
              <a:t>“Economists have found that one of the biggest causes of low inventory of homes and high prices and rents is zoning.”  (2022 Report)</a:t>
            </a:r>
          </a:p>
        </p:txBody>
      </p:sp>
      <p:sp>
        <p:nvSpPr>
          <p:cNvPr id="4" name="Text Placeholder 3">
            <a:extLst>
              <a:ext uri="{FF2B5EF4-FFF2-40B4-BE49-F238E27FC236}">
                <a16:creationId xmlns:a16="http://schemas.microsoft.com/office/drawing/2014/main" id="{1CAF1A2B-2EBF-20CD-C425-E534952A85ED}"/>
              </a:ext>
            </a:extLst>
          </p:cNvPr>
          <p:cNvSpPr>
            <a:spLocks noGrp="1"/>
          </p:cNvSpPr>
          <p:nvPr>
            <p:ph type="body" sz="quarter" idx="14"/>
          </p:nvPr>
        </p:nvSpPr>
        <p:spPr>
          <a:xfrm>
            <a:off x="783771" y="457200"/>
            <a:ext cx="10360679" cy="660400"/>
          </a:xfrm>
        </p:spPr>
        <p:txBody>
          <a:bodyPr>
            <a:normAutofit/>
          </a:bodyPr>
          <a:lstStyle/>
          <a:p>
            <a:r>
              <a:rPr lang="en-US" sz="4000" b="1" dirty="0"/>
              <a:t>Public Opinion</a:t>
            </a:r>
          </a:p>
        </p:txBody>
      </p:sp>
      <p:sp>
        <p:nvSpPr>
          <p:cNvPr id="5" name="Text Placeholder 4">
            <a:extLst>
              <a:ext uri="{FF2B5EF4-FFF2-40B4-BE49-F238E27FC236}">
                <a16:creationId xmlns:a16="http://schemas.microsoft.com/office/drawing/2014/main" id="{D22B69AC-C6D4-1EC2-936C-DD1645B50CC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9349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7B5DE6-91EA-0E75-19B4-0DD552490ACA}"/>
              </a:ext>
            </a:extLst>
          </p:cNvPr>
          <p:cNvSpPr>
            <a:spLocks noGrp="1"/>
          </p:cNvSpPr>
          <p:nvPr>
            <p:ph type="body" sz="quarter" idx="13"/>
          </p:nvPr>
        </p:nvSpPr>
        <p:spPr>
          <a:xfrm>
            <a:off x="777937" y="639722"/>
            <a:ext cx="10094495" cy="5010580"/>
          </a:xfrm>
        </p:spPr>
        <p:txBody>
          <a:bodyPr>
            <a:normAutofit/>
          </a:bodyPr>
          <a:lstStyle/>
          <a:p>
            <a:pPr marL="0" indent="0">
              <a:buNone/>
            </a:pPr>
            <a:r>
              <a:rPr lang="en-US" sz="4300" b="1" dirty="0">
                <a:solidFill>
                  <a:schemeClr val="accent5">
                    <a:lumMod val="50000"/>
                  </a:schemeClr>
                </a:solidFill>
              </a:rPr>
              <a:t>Homelessness</a:t>
            </a:r>
          </a:p>
          <a:p>
            <a:pPr marL="0" indent="0">
              <a:buNone/>
            </a:pPr>
            <a:endParaRPr lang="en-US" dirty="0"/>
          </a:p>
          <a:p>
            <a:pPr marL="0" indent="0">
              <a:buNone/>
            </a:pPr>
            <a:endParaRPr lang="en-US" dirty="0"/>
          </a:p>
          <a:p>
            <a:pPr marL="0" indent="0">
              <a:buNone/>
            </a:pPr>
            <a:endParaRPr lang="en-US" dirty="0"/>
          </a:p>
          <a:p>
            <a:r>
              <a:rPr lang="en-US" dirty="0"/>
              <a:t>“Preliminary Statistics show 52% increase in New Hampshire </a:t>
            </a:r>
            <a:r>
              <a:rPr lang="en-US" dirty="0">
                <a:solidFill>
                  <a:schemeClr val="tx1"/>
                </a:solidFill>
              </a:rPr>
              <a:t>homelessness</a:t>
            </a:r>
            <a:r>
              <a:rPr lang="en-US" dirty="0"/>
              <a:t> since last year.”  </a:t>
            </a:r>
            <a:r>
              <a:rPr lang="en-US" i="1" dirty="0"/>
              <a:t>WMUR, August 9, 2023.</a:t>
            </a:r>
          </a:p>
          <a:p>
            <a:pPr lvl="1"/>
            <a:endParaRPr lang="en-US" dirty="0"/>
          </a:p>
        </p:txBody>
      </p:sp>
      <p:sp>
        <p:nvSpPr>
          <p:cNvPr id="5" name="Text Placeholder 4">
            <a:extLst>
              <a:ext uri="{FF2B5EF4-FFF2-40B4-BE49-F238E27FC236}">
                <a16:creationId xmlns:a16="http://schemas.microsoft.com/office/drawing/2014/main" id="{66DE8AE2-1C13-6974-C030-E12FF44841D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358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96825B-7F0B-4BA6-8B2E-FBAA82622A04}"/>
              </a:ext>
            </a:extLst>
          </p:cNvPr>
          <p:cNvSpPr>
            <a:spLocks noGrp="1"/>
          </p:cNvSpPr>
          <p:nvPr>
            <p:ph type="body" sz="quarter" idx="13"/>
          </p:nvPr>
        </p:nvSpPr>
        <p:spPr>
          <a:xfrm>
            <a:off x="4293031" y="1162374"/>
            <a:ext cx="7289367" cy="5288530"/>
          </a:xfrm>
        </p:spPr>
        <p:txBody>
          <a:bodyPr lIns="0" tIns="45720" rIns="91440" bIns="45720" anchor="t"/>
          <a:lstStyle/>
          <a:p>
            <a:pPr marL="0" indent="0">
              <a:lnSpc>
                <a:spcPct val="140000"/>
              </a:lnSpc>
              <a:spcBef>
                <a:spcPts val="0"/>
              </a:spcBef>
              <a:buNone/>
            </a:pPr>
            <a:r>
              <a:rPr lang="en-US" sz="1800" b="1" dirty="0">
                <a:solidFill>
                  <a:srgbClr val="065391"/>
                </a:solidFill>
                <a:latin typeface="Open Sans" panose="020B0606030504020204" pitchFamily="34" charset="0"/>
                <a:ea typeface="Open Sans" panose="020B0606030504020204" pitchFamily="34" charset="0"/>
                <a:cs typeface="Open Sans" panose="020B0606030504020204" pitchFamily="34" charset="0"/>
              </a:rPr>
              <a:t>            NEW HAMPSHIRE HOUSING HAS…</a:t>
            </a:r>
          </a:p>
          <a:p>
            <a:pPr lvl="1">
              <a:lnSpc>
                <a:spcPct val="140000"/>
              </a:lnSpc>
              <a:spcBef>
                <a:spcPts val="0"/>
              </a:spcBef>
              <a:buSzPct val="100000"/>
              <a:buFont typeface="Wingdings"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Helped more than 55,000 families purchase their own homes </a:t>
            </a:r>
          </a:p>
          <a:p>
            <a:pPr lvl="1">
              <a:lnSpc>
                <a:spcPct val="140000"/>
              </a:lnSpc>
              <a:spcBef>
                <a:spcPts val="0"/>
              </a:spcBef>
              <a:buSzPct val="100000"/>
              <a:buFont typeface="Wingdings"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Provided financing to create 16,000+ multifamily units</a:t>
            </a:r>
          </a:p>
          <a:p>
            <a:pPr lvl="1">
              <a:lnSpc>
                <a:spcPct val="140000"/>
              </a:lnSpc>
              <a:spcBef>
                <a:spcPts val="0"/>
              </a:spcBef>
              <a:buSzPct val="100000"/>
              <a:buFont typeface="Wingdings"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Provided direct assistance to tens of thousands of households</a:t>
            </a:r>
            <a:br>
              <a:rPr lang="en-US" sz="1800" dirty="0">
                <a:latin typeface="Open Sans" panose="020B0606030504020204" pitchFamily="34" charset="0"/>
                <a:ea typeface="Open Sans" panose="020B0606030504020204" pitchFamily="34" charset="0"/>
                <a:cs typeface="Open Sans" panose="020B0606030504020204" pitchFamily="34" charset="0"/>
              </a:rPr>
            </a:br>
            <a:br>
              <a:rPr lang="en-US" sz="1100" b="1" dirty="0">
                <a:solidFill>
                  <a:srgbClr val="0B3D91"/>
                </a:solidFill>
                <a:latin typeface="Open Sans" panose="020B0606030504020204" pitchFamily="34" charset="0"/>
                <a:ea typeface="Open Sans" panose="020B0606030504020204" pitchFamily="34" charset="0"/>
                <a:cs typeface="Open Sans" panose="020B0606030504020204" pitchFamily="34" charset="0"/>
              </a:rPr>
            </a:br>
            <a:r>
              <a:rPr lang="en-US" sz="1800" b="1" dirty="0">
                <a:solidFill>
                  <a:srgbClr val="065391"/>
                </a:solidFill>
                <a:latin typeface="Open Sans" panose="020B0606030504020204" pitchFamily="34" charset="0"/>
                <a:ea typeface="Open Sans" panose="020B0606030504020204" pitchFamily="34" charset="0"/>
                <a:cs typeface="Open Sans" panose="020B0606030504020204" pitchFamily="34" charset="0"/>
              </a:rPr>
              <a:t>LAST YEAR NEW HAMPSHIRE HOUSING…</a:t>
            </a:r>
          </a:p>
          <a:p>
            <a:pPr lvl="1">
              <a:lnSpc>
                <a:spcPct val="140000"/>
              </a:lnSpc>
              <a:spcBef>
                <a:spcPts val="0"/>
              </a:spcBef>
              <a:buSzPct val="100000"/>
              <a:buFont typeface="Wingdings"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Financed 1,800 units of multifamily rental housing</a:t>
            </a:r>
          </a:p>
          <a:p>
            <a:pPr lvl="1">
              <a:lnSpc>
                <a:spcPct val="140000"/>
              </a:lnSpc>
              <a:spcBef>
                <a:spcPts val="0"/>
              </a:spcBef>
              <a:buSzPct val="100000"/>
              <a:buFont typeface="Wingdings" pitchFamily="2" charset="2"/>
              <a:buChar char="§"/>
            </a:pPr>
            <a:r>
              <a:rPr lang="en-US" sz="1800" dirty="0">
                <a:latin typeface="Open Sans"/>
                <a:ea typeface="Open Sans"/>
                <a:cs typeface="Open Sans"/>
              </a:rPr>
              <a:t>Monitored operations of thousands of units of rental housing we financed</a:t>
            </a:r>
          </a:p>
          <a:p>
            <a:pPr lvl="1">
              <a:lnSpc>
                <a:spcPct val="140000"/>
              </a:lnSpc>
              <a:spcBef>
                <a:spcPts val="0"/>
              </a:spcBef>
              <a:buSzPct val="100000"/>
              <a:buFont typeface="Wingdings"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Administered federally funded rental assistance for </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9,000 households statewide</a:t>
            </a:r>
          </a:p>
          <a:p>
            <a:pPr lvl="1">
              <a:lnSpc>
                <a:spcPct val="140000"/>
              </a:lnSpc>
              <a:spcBef>
                <a:spcPts val="0"/>
              </a:spcBef>
              <a:buSzPct val="100000"/>
              <a:buFont typeface="Wingdings"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Helped 1,300+ families purchase a home</a:t>
            </a:r>
            <a:br>
              <a:rPr lang="en-US" sz="1800" dirty="0">
                <a:latin typeface="Open Sans" panose="020B0606030504020204" pitchFamily="34" charset="0"/>
                <a:ea typeface="Open Sans" panose="020B0606030504020204" pitchFamily="34" charset="0"/>
                <a:cs typeface="Open Sans" panose="020B0606030504020204" pitchFamily="34" charset="0"/>
              </a:rPr>
            </a:b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4539C25B-E304-40BF-AA8B-974CC364F5B3}"/>
              </a:ext>
            </a:extLst>
          </p:cNvPr>
          <p:cNvSpPr>
            <a:spLocks noGrp="1"/>
          </p:cNvSpPr>
          <p:nvPr>
            <p:ph type="body" sz="quarter" idx="14"/>
          </p:nvPr>
        </p:nvSpPr>
        <p:spPr>
          <a:xfrm>
            <a:off x="609600" y="457199"/>
            <a:ext cx="10972800" cy="888715"/>
          </a:xfrm>
        </p:spPr>
        <p:txBody>
          <a:bodyPr/>
          <a:lstStyle/>
          <a:p>
            <a:pPr algn="ctr"/>
            <a:r>
              <a:rPr lang="en-US" b="1" i="0" dirty="0">
                <a:effectLst/>
                <a:latin typeface="Open Sans" panose="020B0606030504020204" pitchFamily="34" charset="0"/>
              </a:rPr>
              <a:t>OUR IMPACT</a:t>
            </a:r>
            <a:endParaRPr lang="en-US" sz="2200" dirty="0"/>
          </a:p>
        </p:txBody>
      </p:sp>
      <p:pic>
        <p:nvPicPr>
          <p:cNvPr id="5" name="Picture 4">
            <a:extLst>
              <a:ext uri="{FF2B5EF4-FFF2-40B4-BE49-F238E27FC236}">
                <a16:creationId xmlns:a16="http://schemas.microsoft.com/office/drawing/2014/main" id="{96988BFE-A25F-6FB0-2896-45039A7B6E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1052547"/>
            <a:ext cx="3483856" cy="4438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833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41BA0E-5A45-43D4-DEAF-C1AE99AEB731}"/>
              </a:ext>
            </a:extLst>
          </p:cNvPr>
          <p:cNvSpPr>
            <a:spLocks noGrp="1"/>
          </p:cNvSpPr>
          <p:nvPr>
            <p:ph type="body" sz="quarter" idx="14"/>
          </p:nvPr>
        </p:nvSpPr>
        <p:spPr/>
        <p:txBody>
          <a:bodyPr/>
          <a:lstStyle/>
          <a:p>
            <a:pPr algn="ctr"/>
            <a:r>
              <a:rPr lang="en-US" b="1" dirty="0"/>
              <a:t>RESEARCH  </a:t>
            </a:r>
            <a:r>
              <a:rPr lang="en-US" dirty="0">
                <a:solidFill>
                  <a:srgbClr val="9EC840"/>
                </a:solidFill>
              </a:rPr>
              <a:t>•</a:t>
            </a:r>
            <a:r>
              <a:rPr lang="en-US" b="1" dirty="0"/>
              <a:t> ADVOCACY </a:t>
            </a:r>
            <a:r>
              <a:rPr lang="en-US" dirty="0">
                <a:solidFill>
                  <a:srgbClr val="9EC840"/>
                </a:solidFill>
              </a:rPr>
              <a:t>•</a:t>
            </a:r>
            <a:r>
              <a:rPr lang="en-US" b="1" dirty="0"/>
              <a:t>  POLICY</a:t>
            </a:r>
            <a:endParaRPr lang="en-US" dirty="0"/>
          </a:p>
          <a:p>
            <a:endParaRPr lang="en-US" dirty="0"/>
          </a:p>
        </p:txBody>
      </p:sp>
      <p:sp>
        <p:nvSpPr>
          <p:cNvPr id="5" name="TextBox 4">
            <a:extLst>
              <a:ext uri="{FF2B5EF4-FFF2-40B4-BE49-F238E27FC236}">
                <a16:creationId xmlns:a16="http://schemas.microsoft.com/office/drawing/2014/main" id="{8E44E9A2-BC2F-4452-F153-8191CD8630D2}"/>
              </a:ext>
            </a:extLst>
          </p:cNvPr>
          <p:cNvSpPr txBox="1"/>
          <p:nvPr/>
        </p:nvSpPr>
        <p:spPr>
          <a:xfrm>
            <a:off x="3830048" y="2727334"/>
            <a:ext cx="1903580" cy="654978"/>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466FE95-2637-BD8D-6EE3-BD8F73AE40CC}"/>
              </a:ext>
            </a:extLst>
          </p:cNvPr>
          <p:cNvSpPr txBox="1"/>
          <p:nvPr/>
        </p:nvSpPr>
        <p:spPr>
          <a:xfrm>
            <a:off x="4781838" y="3017702"/>
            <a:ext cx="2507962" cy="337416"/>
          </a:xfrm>
          <a:prstGeom prst="rect">
            <a:avLst/>
          </a:prstGeom>
          <a:solidFill>
            <a:schemeClr val="bg1"/>
          </a:solidFill>
        </p:spPr>
        <p:txBody>
          <a:bodyPr wrap="square" rtlCol="0">
            <a:spAutoFit/>
          </a:bodyPr>
          <a:lstStyle/>
          <a:p>
            <a:endParaRPr lang="en-US" dirty="0"/>
          </a:p>
        </p:txBody>
      </p:sp>
      <p:sp>
        <p:nvSpPr>
          <p:cNvPr id="3" name="Text Placeholder 2">
            <a:extLst>
              <a:ext uri="{FF2B5EF4-FFF2-40B4-BE49-F238E27FC236}">
                <a16:creationId xmlns:a16="http://schemas.microsoft.com/office/drawing/2014/main" id="{F8E08DDA-D3F8-9498-DB2B-751D28045C4C}"/>
              </a:ext>
            </a:extLst>
          </p:cNvPr>
          <p:cNvSpPr>
            <a:spLocks noGrp="1"/>
          </p:cNvSpPr>
          <p:nvPr>
            <p:ph type="body" sz="quarter" idx="13"/>
          </p:nvPr>
        </p:nvSpPr>
        <p:spPr>
          <a:xfrm>
            <a:off x="4818232" y="1456724"/>
            <a:ext cx="7075623" cy="3851175"/>
          </a:xfrm>
        </p:spPr>
        <p:txBody>
          <a:bodyPr/>
          <a:lstStyle/>
          <a:p>
            <a:pPr lvl="1">
              <a:lnSpc>
                <a:spcPct val="150000"/>
              </a:lnSpc>
              <a:spcBef>
                <a:spcPts val="1200"/>
              </a:spcBef>
              <a:buSzPct val="100000"/>
              <a:buFont typeface="Wingdings" pitchFamily="2" charset="2"/>
              <a:buChar char="§"/>
            </a:pPr>
            <a:r>
              <a:rPr lang="en-US" altLang="en-US" dirty="0">
                <a:solidFill>
                  <a:schemeClr val="tx1"/>
                </a:solidFill>
                <a:ea typeface="Open Sans" panose="020B0606030504020204" pitchFamily="34" charset="0"/>
                <a:cs typeface="Open Sans" panose="020B0606030504020204" pitchFamily="34" charset="0"/>
              </a:rPr>
              <a:t>Housing Studies and Reports</a:t>
            </a:r>
          </a:p>
          <a:p>
            <a:pPr lvl="1">
              <a:lnSpc>
                <a:spcPct val="150000"/>
              </a:lnSpc>
              <a:spcBef>
                <a:spcPts val="1200"/>
              </a:spcBef>
              <a:buSzPct val="100000"/>
              <a:buFont typeface="Wingdings" pitchFamily="2" charset="2"/>
              <a:buChar char="§"/>
            </a:pPr>
            <a:r>
              <a:rPr lang="en-US" altLang="en-US" dirty="0">
                <a:solidFill>
                  <a:schemeClr val="tx1"/>
                </a:solidFill>
                <a:ea typeface="Open Sans" panose="020B0606030504020204" pitchFamily="34" charset="0"/>
                <a:cs typeface="Open Sans" panose="020B0606030504020204" pitchFamily="34" charset="0"/>
              </a:rPr>
              <a:t>Annual Residential Rental Cost Survey</a:t>
            </a:r>
          </a:p>
          <a:p>
            <a:pPr lvl="1">
              <a:lnSpc>
                <a:spcPct val="150000"/>
              </a:lnSpc>
              <a:spcBef>
                <a:spcPts val="1200"/>
              </a:spcBef>
              <a:buSzPct val="100000"/>
              <a:buFont typeface="Wingdings" pitchFamily="2" charset="2"/>
              <a:buChar char="§"/>
            </a:pPr>
            <a:r>
              <a:rPr lang="en-US" altLang="en-US" dirty="0">
                <a:solidFill>
                  <a:schemeClr val="tx1"/>
                </a:solidFill>
                <a:ea typeface="Open Sans" panose="020B0606030504020204" pitchFamily="34" charset="0"/>
                <a:cs typeface="Open Sans" panose="020B0606030504020204" pitchFamily="34" charset="0"/>
              </a:rPr>
              <a:t>Housing Advocacy/Technical Assistance and grants</a:t>
            </a:r>
          </a:p>
          <a:p>
            <a:pPr lvl="1">
              <a:lnSpc>
                <a:spcPct val="150000"/>
              </a:lnSpc>
              <a:spcBef>
                <a:spcPts val="1200"/>
              </a:spcBef>
              <a:buSzPct val="100000"/>
              <a:buFont typeface="Wingdings" pitchFamily="2" charset="2"/>
              <a:buChar char="§"/>
            </a:pPr>
            <a:r>
              <a:rPr lang="en-US" altLang="en-US" dirty="0">
                <a:solidFill>
                  <a:schemeClr val="tx1"/>
                </a:solidFill>
                <a:ea typeface="Open Sans" panose="020B0606030504020204" pitchFamily="34" charset="0"/>
                <a:cs typeface="Open Sans" panose="020B0606030504020204" pitchFamily="34" charset="0"/>
              </a:rPr>
              <a:t>Housing Planning Reports (state &amp; federal)</a:t>
            </a:r>
          </a:p>
          <a:p>
            <a:pPr lvl="1">
              <a:lnSpc>
                <a:spcPct val="150000"/>
              </a:lnSpc>
              <a:spcBef>
                <a:spcPts val="1200"/>
              </a:spcBef>
              <a:buSzPct val="100000"/>
              <a:buFont typeface="Wingdings" pitchFamily="2" charset="2"/>
              <a:buChar char="§"/>
            </a:pPr>
            <a:r>
              <a:rPr lang="en-US" altLang="en-US" dirty="0">
                <a:solidFill>
                  <a:schemeClr val="tx1"/>
                </a:solidFill>
                <a:ea typeface="Open Sans" panose="020B0606030504020204" pitchFamily="34" charset="0"/>
                <a:cs typeface="Open Sans" panose="020B0606030504020204" pitchFamily="34" charset="0"/>
              </a:rPr>
              <a:t>Conferences focused on housing issues and policies</a:t>
            </a:r>
          </a:p>
          <a:p>
            <a:pPr lvl="1">
              <a:lnSpc>
                <a:spcPct val="150000"/>
              </a:lnSpc>
              <a:spcBef>
                <a:spcPts val="1200"/>
              </a:spcBef>
              <a:buSzPct val="100000"/>
              <a:buFont typeface="Wingdings" pitchFamily="2" charset="2"/>
              <a:buChar char="§"/>
            </a:pPr>
            <a:r>
              <a:rPr lang="en-US" altLang="en-US" dirty="0">
                <a:solidFill>
                  <a:schemeClr val="tx1"/>
                </a:solidFill>
                <a:ea typeface="Open Sans" panose="020B0606030504020204" pitchFamily="34" charset="0"/>
                <a:cs typeface="Open Sans" panose="020B0606030504020204" pitchFamily="34" charset="0"/>
              </a:rPr>
              <a:t>InvestNH Municipal Planning &amp; Zoning Grants</a:t>
            </a:r>
          </a:p>
          <a:p>
            <a:pPr lvl="1">
              <a:lnSpc>
                <a:spcPct val="120000"/>
              </a:lnSpc>
              <a:spcBef>
                <a:spcPts val="1200"/>
              </a:spcBef>
              <a:buSzPct val="100000"/>
              <a:buFont typeface="Wingdings" pitchFamily="2" charset="2"/>
              <a:buChar char="§"/>
            </a:pPr>
            <a:endParaRPr lang="en-US" altLang="en-US" dirty="0">
              <a:solidFill>
                <a:schemeClr val="tx1"/>
              </a:solidFill>
              <a:ea typeface="Open Sans" panose="020B0606030504020204" pitchFamily="34" charset="0"/>
              <a:cs typeface="Open Sans" panose="020B0606030504020204" pitchFamily="34" charset="0"/>
            </a:endParaRPr>
          </a:p>
          <a:p>
            <a:pPr lvl="1">
              <a:lnSpc>
                <a:spcPct val="120000"/>
              </a:lnSpc>
              <a:spcBef>
                <a:spcPts val="1200"/>
              </a:spcBef>
              <a:buSzPct val="100000"/>
              <a:buFont typeface="Wingdings" pitchFamily="2" charset="2"/>
              <a:buChar char="§"/>
            </a:pPr>
            <a:endParaRPr lang="en-US" altLang="en-US" dirty="0">
              <a:solidFill>
                <a:schemeClr val="tx1"/>
              </a:solidFill>
              <a:ea typeface="Open Sans" panose="020B0606030504020204" pitchFamily="34" charset="0"/>
              <a:cs typeface="Open Sans" panose="020B0606030504020204" pitchFamily="34" charset="0"/>
            </a:endParaRPr>
          </a:p>
          <a:p>
            <a:endParaRPr lang="en-US" dirty="0"/>
          </a:p>
        </p:txBody>
      </p:sp>
      <p:pic>
        <p:nvPicPr>
          <p:cNvPr id="8" name="Picture 7" descr="A blue sign with white text&#10;&#10;Description automatically generated with medium confidence">
            <a:extLst>
              <a:ext uri="{FF2B5EF4-FFF2-40B4-BE49-F238E27FC236}">
                <a16:creationId xmlns:a16="http://schemas.microsoft.com/office/drawing/2014/main" id="{59224A70-4732-4A39-5547-4980C6662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6375">
            <a:off x="395414" y="1235375"/>
            <a:ext cx="1925260" cy="2267672"/>
          </a:xfrm>
          <a:prstGeom prst="rect">
            <a:avLst/>
          </a:prstGeom>
          <a:ln w="9525">
            <a:solidFill>
              <a:schemeClr val="tx1"/>
            </a:solidFill>
          </a:ln>
          <a:effectLst>
            <a:outerShdw blurRad="292100" dist="139700" dir="2700000" algn="tl" rotWithShape="0">
              <a:srgbClr val="333333">
                <a:alpha val="65000"/>
              </a:srgbClr>
            </a:outerShdw>
          </a:effectLst>
        </p:spPr>
      </p:pic>
      <p:pic>
        <p:nvPicPr>
          <p:cNvPr id="2" name="Picture 1" descr="A picture containing graphical user interface&#10;&#10;Description automatically generated">
            <a:extLst>
              <a:ext uri="{FF2B5EF4-FFF2-40B4-BE49-F238E27FC236}">
                <a16:creationId xmlns:a16="http://schemas.microsoft.com/office/drawing/2014/main" id="{A4334DD2-4919-1E67-BECA-E5F1A19D3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59" y="3784765"/>
            <a:ext cx="4414852" cy="3411476"/>
          </a:xfrm>
          <a:prstGeom prst="rect">
            <a:avLst/>
          </a:prstGeom>
        </p:spPr>
      </p:pic>
      <p:pic>
        <p:nvPicPr>
          <p:cNvPr id="10" name="Picture 9">
            <a:extLst>
              <a:ext uri="{FF2B5EF4-FFF2-40B4-BE49-F238E27FC236}">
                <a16:creationId xmlns:a16="http://schemas.microsoft.com/office/drawing/2014/main" id="{A7A1DD7B-0A6E-2A77-457E-EE303FC0A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21471">
            <a:off x="2717007" y="1973533"/>
            <a:ext cx="2149131" cy="2763169"/>
          </a:xfrm>
          <a:prstGeom prst="rect">
            <a:avLst/>
          </a:prstGeom>
        </p:spPr>
      </p:pic>
    </p:spTree>
    <p:extLst>
      <p:ext uri="{BB962C8B-B14F-4D97-AF65-F5344CB8AC3E}">
        <p14:creationId xmlns:p14="http://schemas.microsoft.com/office/powerpoint/2010/main" val="26692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03FD86-D753-3BD1-DB15-21F1A2464F30}"/>
              </a:ext>
            </a:extLst>
          </p:cNvPr>
          <p:cNvSpPr>
            <a:spLocks noGrp="1"/>
          </p:cNvSpPr>
          <p:nvPr>
            <p:ph type="body" sz="quarter" idx="15"/>
          </p:nvPr>
        </p:nvSpPr>
        <p:spPr/>
        <p:txBody>
          <a:bodyPr/>
          <a:lstStyle/>
          <a:p>
            <a:endParaRPr lang="en-US" dirty="0"/>
          </a:p>
        </p:txBody>
      </p:sp>
      <p:sp>
        <p:nvSpPr>
          <p:cNvPr id="7" name="Text Placeholder 3">
            <a:extLst>
              <a:ext uri="{FF2B5EF4-FFF2-40B4-BE49-F238E27FC236}">
                <a16:creationId xmlns:a16="http://schemas.microsoft.com/office/drawing/2014/main" id="{FAC76991-08F3-80E3-AC27-85D6BC96B4DF}"/>
              </a:ext>
            </a:extLst>
          </p:cNvPr>
          <p:cNvSpPr txBox="1">
            <a:spLocks/>
          </p:cNvSpPr>
          <p:nvPr/>
        </p:nvSpPr>
        <p:spPr>
          <a:xfrm>
            <a:off x="609600" y="457200"/>
            <a:ext cx="10972800" cy="660400"/>
          </a:xfrm>
          <a:prstGeom prst="rect">
            <a:avLst/>
          </a:prstGeom>
        </p:spPr>
        <p:txBody>
          <a:bodyPr/>
          <a:lstStyle>
            <a:lvl1pPr marL="228600" indent="-228600" algn="l" defTabSz="914400" rtl="0" eaLnBrk="1" latinLnBrk="0" hangingPunct="1">
              <a:lnSpc>
                <a:spcPct val="90000"/>
              </a:lnSpc>
              <a:spcBef>
                <a:spcPts val="1000"/>
              </a:spcBef>
              <a:buFontTx/>
              <a:buNone/>
              <a:defRPr sz="3200" kern="1200">
                <a:solidFill>
                  <a:srgbClr val="164A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2023 RESIDENTIAL RENTAL COST SURVEY</a:t>
            </a:r>
          </a:p>
        </p:txBody>
      </p:sp>
      <p:pic>
        <p:nvPicPr>
          <p:cNvPr id="8" name="Picture 7" descr="A close-up of a poster&#10;&#10;Description automatically generated">
            <a:extLst>
              <a:ext uri="{FF2B5EF4-FFF2-40B4-BE49-F238E27FC236}">
                <a16:creationId xmlns:a16="http://schemas.microsoft.com/office/drawing/2014/main" id="{529B9488-DF69-B447-EF7B-A108E3595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478" y="1117600"/>
            <a:ext cx="4301044" cy="5031409"/>
          </a:xfrm>
          <a:prstGeom prst="rect">
            <a:avLst/>
          </a:prstGeom>
        </p:spPr>
      </p:pic>
    </p:spTree>
    <p:extLst>
      <p:ext uri="{BB962C8B-B14F-4D97-AF65-F5344CB8AC3E}">
        <p14:creationId xmlns:p14="http://schemas.microsoft.com/office/powerpoint/2010/main" val="354179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AE92B-30B4-835E-C56E-D4209FE9E013}"/>
              </a:ext>
            </a:extLst>
          </p:cNvPr>
          <p:cNvSpPr>
            <a:spLocks noGrp="1"/>
          </p:cNvSpPr>
          <p:nvPr>
            <p:ph type="body" sz="quarter" idx="14"/>
          </p:nvPr>
        </p:nvSpPr>
        <p:spPr/>
        <p:txBody>
          <a:bodyPr/>
          <a:lstStyle/>
          <a:p>
            <a:r>
              <a:rPr lang="en-US" b="1" dirty="0"/>
              <a:t>VACANCY RATE OF RESIDENTIAL RENTAL UNITS​</a:t>
            </a:r>
          </a:p>
        </p:txBody>
      </p:sp>
      <p:sp>
        <p:nvSpPr>
          <p:cNvPr id="5" name="Text Placeholder 4">
            <a:extLst>
              <a:ext uri="{FF2B5EF4-FFF2-40B4-BE49-F238E27FC236}">
                <a16:creationId xmlns:a16="http://schemas.microsoft.com/office/drawing/2014/main" id="{821111CB-7D06-0644-D76D-988EF76B6FA4}"/>
              </a:ext>
            </a:extLst>
          </p:cNvPr>
          <p:cNvSpPr>
            <a:spLocks noGrp="1"/>
          </p:cNvSpPr>
          <p:nvPr>
            <p:ph type="body" sz="quarter" idx="15"/>
          </p:nvPr>
        </p:nvSpPr>
        <p:spPr/>
        <p:txBody>
          <a:bodyPr/>
          <a:lstStyle/>
          <a:p>
            <a:endParaRPr lang="en-US" dirty="0"/>
          </a:p>
        </p:txBody>
      </p:sp>
      <p:pic>
        <p:nvPicPr>
          <p:cNvPr id="1028" name="Picture 4" descr="A graph with green and blue lines&#10;&#10;Description automatically generated">
            <a:extLst>
              <a:ext uri="{FF2B5EF4-FFF2-40B4-BE49-F238E27FC236}">
                <a16:creationId xmlns:a16="http://schemas.microsoft.com/office/drawing/2014/main" id="{BFF9953D-7E4B-E88D-5667-80FE9DC64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116" y="1350335"/>
            <a:ext cx="9455767" cy="432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0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61713E-B75C-94EC-AE45-6F099CD133F8}"/>
              </a:ext>
            </a:extLst>
          </p:cNvPr>
          <p:cNvSpPr>
            <a:spLocks noGrp="1"/>
          </p:cNvSpPr>
          <p:nvPr>
            <p:ph type="body" sz="quarter" idx="15"/>
          </p:nvPr>
        </p:nvSpPr>
        <p:spPr/>
        <p:txBody>
          <a:bodyPr/>
          <a:lstStyle/>
          <a:p>
            <a:endParaRPr lang="en-US" dirty="0"/>
          </a:p>
        </p:txBody>
      </p:sp>
      <p:pic>
        <p:nvPicPr>
          <p:cNvPr id="3" name="Picture 2" descr="A graph of a growing graph&#10;&#10;Description automatically generated">
            <a:extLst>
              <a:ext uri="{FF2B5EF4-FFF2-40B4-BE49-F238E27FC236}">
                <a16:creationId xmlns:a16="http://schemas.microsoft.com/office/drawing/2014/main" id="{C0F9257D-45EA-216C-1375-DA4C1B7F2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42" y="1274703"/>
            <a:ext cx="9197501" cy="4754880"/>
          </a:xfrm>
          <a:prstGeom prst="rect">
            <a:avLst/>
          </a:prstGeom>
        </p:spPr>
      </p:pic>
      <p:sp>
        <p:nvSpPr>
          <p:cNvPr id="4" name="Text Placeholder 3">
            <a:extLst>
              <a:ext uri="{FF2B5EF4-FFF2-40B4-BE49-F238E27FC236}">
                <a16:creationId xmlns:a16="http://schemas.microsoft.com/office/drawing/2014/main" id="{6A05C763-D98D-35CF-D631-833B7FFE904A}"/>
              </a:ext>
            </a:extLst>
          </p:cNvPr>
          <p:cNvSpPr txBox="1">
            <a:spLocks/>
          </p:cNvSpPr>
          <p:nvPr/>
        </p:nvSpPr>
        <p:spPr>
          <a:xfrm>
            <a:off x="609604" y="457199"/>
            <a:ext cx="10972795" cy="689227"/>
          </a:xfrm>
          <a:prstGeom prst="rect">
            <a:avLst/>
          </a:prstGeom>
        </p:spPr>
        <p:txBody>
          <a:bodyPr/>
          <a:lstStyle>
            <a:lvl1pPr marL="228600" indent="-228600" algn="l" defTabSz="914400" rtl="0" eaLnBrk="1" latinLnBrk="0" hangingPunct="1">
              <a:lnSpc>
                <a:spcPct val="90000"/>
              </a:lnSpc>
              <a:spcBef>
                <a:spcPts val="1000"/>
              </a:spcBef>
              <a:buFontTx/>
              <a:buNone/>
              <a:defRPr sz="3200" kern="1200">
                <a:solidFill>
                  <a:srgbClr val="164A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MEDIAN GROSS RENTAL COST</a:t>
            </a:r>
          </a:p>
        </p:txBody>
      </p:sp>
    </p:spTree>
    <p:extLst>
      <p:ext uri="{BB962C8B-B14F-4D97-AF65-F5344CB8AC3E}">
        <p14:creationId xmlns:p14="http://schemas.microsoft.com/office/powerpoint/2010/main" val="185110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67ACF2-F0A8-4CAB-8866-4AAAF24744A8}"/>
              </a:ext>
            </a:extLst>
          </p:cNvPr>
          <p:cNvSpPr>
            <a:spLocks noGrp="1"/>
          </p:cNvSpPr>
          <p:nvPr>
            <p:ph type="body" sz="quarter" idx="12"/>
          </p:nvPr>
        </p:nvSpPr>
        <p:spPr>
          <a:xfrm>
            <a:off x="609603" y="362773"/>
            <a:ext cx="10972793" cy="655964"/>
          </a:xfrm>
        </p:spPr>
        <p:txBody>
          <a:bodyPr/>
          <a:lstStyle/>
          <a:p>
            <a:pPr algn="ctr"/>
            <a:r>
              <a:rPr lang="en-US" sz="3200" b="1" dirty="0">
                <a:solidFill>
                  <a:srgbClr val="164A78"/>
                </a:solidFill>
                <a:latin typeface="+mn-lt"/>
                <a:ea typeface="+mn-ea"/>
                <a:cs typeface="+mn-cs"/>
              </a:rPr>
              <a:t>SINGLE-FAMILY</a:t>
            </a:r>
            <a:r>
              <a:rPr lang="en-US" sz="3200" b="1" dirty="0">
                <a:solidFill>
                  <a:srgbClr val="065391"/>
                </a:solidFill>
                <a:latin typeface="+mn-lt"/>
                <a:ea typeface="+mn-ea"/>
                <a:cs typeface="+mn-cs"/>
              </a:rPr>
              <a:t> </a:t>
            </a:r>
            <a:r>
              <a:rPr lang="en-US" sz="3200" b="1" dirty="0">
                <a:solidFill>
                  <a:srgbClr val="164A78"/>
                </a:solidFill>
                <a:latin typeface="+mn-lt"/>
                <a:ea typeface="+mn-ea"/>
                <a:cs typeface="+mn-cs"/>
              </a:rPr>
              <a:t>MEDIAN SALES PRICE STATEWIDE</a:t>
            </a:r>
          </a:p>
        </p:txBody>
      </p:sp>
      <p:sp>
        <p:nvSpPr>
          <p:cNvPr id="16" name="TextBox 15">
            <a:extLst>
              <a:ext uri="{FF2B5EF4-FFF2-40B4-BE49-F238E27FC236}">
                <a16:creationId xmlns:a16="http://schemas.microsoft.com/office/drawing/2014/main" id="{911688B3-CFD6-4AE0-A408-41BB17A9528A}"/>
              </a:ext>
            </a:extLst>
          </p:cNvPr>
          <p:cNvSpPr txBox="1"/>
          <p:nvPr/>
        </p:nvSpPr>
        <p:spPr>
          <a:xfrm>
            <a:off x="1689537" y="6274466"/>
            <a:ext cx="1701237" cy="21544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rPr>
              <a:t>Source: PrimeMLS</a:t>
            </a:r>
          </a:p>
        </p:txBody>
      </p:sp>
      <p:pic>
        <p:nvPicPr>
          <p:cNvPr id="6" name="Picture 5">
            <a:extLst>
              <a:ext uri="{FF2B5EF4-FFF2-40B4-BE49-F238E27FC236}">
                <a16:creationId xmlns:a16="http://schemas.microsoft.com/office/drawing/2014/main" id="{920A42FC-1662-B205-9A7D-F3F3AF371B6D}"/>
              </a:ext>
            </a:extLst>
          </p:cNvPr>
          <p:cNvPicPr>
            <a:picLocks noChangeAspect="1"/>
          </p:cNvPicPr>
          <p:nvPr/>
        </p:nvPicPr>
        <p:blipFill>
          <a:blip r:embed="rId3"/>
          <a:stretch>
            <a:fillRect/>
          </a:stretch>
        </p:blipFill>
        <p:spPr>
          <a:xfrm>
            <a:off x="528560" y="1008350"/>
            <a:ext cx="8883486" cy="5373838"/>
          </a:xfrm>
          <a:prstGeom prst="rect">
            <a:avLst/>
          </a:prstGeom>
        </p:spPr>
      </p:pic>
    </p:spTree>
    <p:extLst>
      <p:ext uri="{BB962C8B-B14F-4D97-AF65-F5344CB8AC3E}">
        <p14:creationId xmlns:p14="http://schemas.microsoft.com/office/powerpoint/2010/main" val="243424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9569B7-1B88-E25E-1908-4280149D70DF}"/>
              </a:ext>
            </a:extLst>
          </p:cNvPr>
          <p:cNvSpPr>
            <a:spLocks noGrp="1"/>
          </p:cNvSpPr>
          <p:nvPr>
            <p:ph type="body" sz="quarter" idx="15"/>
          </p:nvPr>
        </p:nvSpPr>
        <p:spPr/>
        <p:txBody>
          <a:bodyPr/>
          <a:lstStyle/>
          <a:p>
            <a:endParaRPr lang="en-US"/>
          </a:p>
        </p:txBody>
      </p:sp>
      <p:pic>
        <p:nvPicPr>
          <p:cNvPr id="1026" name="Picture 2">
            <a:extLst>
              <a:ext uri="{FF2B5EF4-FFF2-40B4-BE49-F238E27FC236}">
                <a16:creationId xmlns:a16="http://schemas.microsoft.com/office/drawing/2014/main" id="{6F56D5DC-57E0-80C9-0702-F5F3A5259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76045"/>
            <a:ext cx="5562600" cy="590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HHFA 2021">
      <a:dk1>
        <a:sysClr val="windowText" lastClr="000000"/>
      </a:dk1>
      <a:lt1>
        <a:sysClr val="window" lastClr="FFFFFF"/>
      </a:lt1>
      <a:dk2>
        <a:srgbClr val="44546A"/>
      </a:dk2>
      <a:lt2>
        <a:srgbClr val="E7E6E6"/>
      </a:lt2>
      <a:accent1>
        <a:srgbClr val="9BC937"/>
      </a:accent1>
      <a:accent2>
        <a:srgbClr val="C95B2C"/>
      </a:accent2>
      <a:accent3>
        <a:srgbClr val="E0E3EB"/>
      </a:accent3>
      <a:accent4>
        <a:srgbClr val="C98522"/>
      </a:accent4>
      <a:accent5>
        <a:srgbClr val="00528A"/>
      </a:accent5>
      <a:accent6>
        <a:srgbClr val="021D33"/>
      </a:accent6>
      <a:hlink>
        <a:srgbClr val="00528A"/>
      </a:hlink>
      <a:folHlink>
        <a:srgbClr val="4BC9B7"/>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792</TotalTime>
  <Words>2502</Words>
  <Application>Microsoft Office PowerPoint</Application>
  <PresentationFormat>Widescreen</PresentationFormat>
  <Paragraphs>151</Paragraphs>
  <Slides>22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Open Sans</vt:lpstr>
      <vt:lpstr>Open Sans Semibold</vt:lpstr>
      <vt:lpstr>Rubik</vt:lpstr>
      <vt:lpstr>source sans pro</vt:lpstr>
      <vt:lpstr>Verdana</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Ruderman</dc:creator>
  <cp:lastModifiedBy>Cara Johnson</cp:lastModifiedBy>
  <cp:revision>5</cp:revision>
  <cp:lastPrinted>2024-01-04T21:24:01Z</cp:lastPrinted>
  <dcterms:created xsi:type="dcterms:W3CDTF">2023-12-26T14:40:14Z</dcterms:created>
  <dcterms:modified xsi:type="dcterms:W3CDTF">2024-02-13T20:51:35Z</dcterms:modified>
</cp:coreProperties>
</file>